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310" r:id="rId3"/>
    <p:sldId id="2311" r:id="rId4"/>
    <p:sldId id="1810" r:id="rId5"/>
    <p:sldId id="1811" r:id="rId6"/>
    <p:sldId id="2240" r:id="rId7"/>
    <p:sldId id="2215" r:id="rId8"/>
    <p:sldId id="1871" r:id="rId9"/>
    <p:sldId id="2216" r:id="rId10"/>
    <p:sldId id="1872" r:id="rId11"/>
    <p:sldId id="1873" r:id="rId12"/>
    <p:sldId id="1874" r:id="rId13"/>
    <p:sldId id="1875" r:id="rId14"/>
    <p:sldId id="1877" r:id="rId15"/>
    <p:sldId id="2219" r:id="rId16"/>
    <p:sldId id="2220" r:id="rId17"/>
    <p:sldId id="1929" r:id="rId18"/>
    <p:sldId id="1981" r:id="rId20"/>
    <p:sldId id="1982" r:id="rId21"/>
    <p:sldId id="1983" r:id="rId22"/>
    <p:sldId id="2221" r:id="rId23"/>
    <p:sldId id="1986" r:id="rId24"/>
    <p:sldId id="1987" r:id="rId25"/>
    <p:sldId id="1989" r:id="rId26"/>
    <p:sldId id="2222" r:id="rId27"/>
    <p:sldId id="1984" r:id="rId28"/>
    <p:sldId id="1990" r:id="rId29"/>
    <p:sldId id="1991" r:id="rId30"/>
    <p:sldId id="1992" r:id="rId31"/>
    <p:sldId id="2229" r:id="rId32"/>
    <p:sldId id="2231" r:id="rId33"/>
    <p:sldId id="2223" r:id="rId34"/>
    <p:sldId id="2224" r:id="rId35"/>
    <p:sldId id="2225" r:id="rId36"/>
    <p:sldId id="2226" r:id="rId37"/>
    <p:sldId id="2227" r:id="rId38"/>
    <p:sldId id="1994" r:id="rId39"/>
    <p:sldId id="2239" r:id="rId40"/>
    <p:sldId id="1293" r:id="rId41"/>
    <p:sldId id="1996" r:id="rId42"/>
    <p:sldId id="1997" r:id="rId43"/>
    <p:sldId id="2242" r:id="rId44"/>
    <p:sldId id="1999" r:id="rId45"/>
    <p:sldId id="2000" r:id="rId46"/>
    <p:sldId id="2001" r:id="rId47"/>
    <p:sldId id="2049" r:id="rId48"/>
    <p:sldId id="1980" r:id="rId49"/>
    <p:sldId id="2230" r:id="rId50"/>
    <p:sldId id="2143" r:id="rId51"/>
    <p:sldId id="824" r:id="rId52"/>
    <p:sldId id="2148" r:id="rId53"/>
    <p:sldId id="2233" r:id="rId54"/>
    <p:sldId id="2152" r:id="rId55"/>
    <p:sldId id="2151" r:id="rId56"/>
    <p:sldId id="2149" r:id="rId57"/>
    <p:sldId id="2234" r:id="rId58"/>
    <p:sldId id="1859" r:id="rId59"/>
    <p:sldId id="2236" r:id="rId60"/>
    <p:sldId id="2235" r:id="rId61"/>
    <p:sldId id="2156" r:id="rId62"/>
    <p:sldId id="2237" r:id="rId63"/>
    <p:sldId id="2158" r:id="rId64"/>
    <p:sldId id="2159" r:id="rId65"/>
    <p:sldId id="2160" r:id="rId66"/>
    <p:sldId id="2161" r:id="rId67"/>
    <p:sldId id="2162" r:id="rId68"/>
    <p:sldId id="2163" r:id="rId69"/>
    <p:sldId id="2144" r:id="rId70"/>
    <p:sldId id="2203" r:id="rId71"/>
    <p:sldId id="2155" r:id="rId72"/>
    <p:sldId id="2238" r:id="rId73"/>
    <p:sldId id="2204" r:id="rId74"/>
    <p:sldId id="2206" r:id="rId75"/>
    <p:sldId id="2212" r:id="rId76"/>
    <p:sldId id="472" r:id="rId77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6E5"/>
    <a:srgbClr val="FFFFFF"/>
    <a:srgbClr val="EAF3FA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01" autoAdjust="0"/>
    <p:restoredTop sz="94660"/>
  </p:normalViewPr>
  <p:slideViewPr>
    <p:cSldViewPr snapToGrid="0">
      <p:cViewPr varScale="1">
        <p:scale>
          <a:sx n="50" d="100"/>
          <a:sy n="50" d="100"/>
        </p:scale>
        <p:origin x="24" y="288"/>
      </p:cViewPr>
      <p:guideLst>
        <p:guide orient="horz" pos="2250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2" Type="http://schemas.openxmlformats.org/officeDocument/2006/relationships/tags" Target="tags/tag447.xml"/><Relationship Id="rId81" Type="http://schemas.openxmlformats.org/officeDocument/2006/relationships/commentAuthors" Target="commentAuthors.xml"/><Relationship Id="rId80" Type="http://schemas.openxmlformats.org/officeDocument/2006/relationships/tableStyles" Target="tableStyles.xml"/><Relationship Id="rId8" Type="http://schemas.openxmlformats.org/officeDocument/2006/relationships/slide" Target="slides/slide6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42.png"/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0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81.xml"/><Relationship Id="rId5" Type="http://schemas.microsoft.com/office/2007/relationships/hdphoto" Target="../media/image52.wdp"/><Relationship Id="rId4" Type="http://schemas.openxmlformats.org/officeDocument/2006/relationships/image" Target="../media/image51.png"/><Relationship Id="rId3" Type="http://schemas.microsoft.com/office/2007/relationships/hdphoto" Target="../media/image50.wdp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3.xml"/><Relationship Id="rId2" Type="http://schemas.openxmlformats.org/officeDocument/2006/relationships/image" Target="../media/image4.png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4.xml"/><Relationship Id="rId3" Type="http://schemas.microsoft.com/office/2007/relationships/hdphoto" Target="../media/image54.wdp"/><Relationship Id="rId2" Type="http://schemas.openxmlformats.org/officeDocument/2006/relationships/image" Target="../media/image53.png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85.xml"/><Relationship Id="rId5" Type="http://schemas.microsoft.com/office/2007/relationships/hdphoto" Target="../media/image58.wdp"/><Relationship Id="rId4" Type="http://schemas.openxmlformats.org/officeDocument/2006/relationships/image" Target="../media/image57.png"/><Relationship Id="rId3" Type="http://schemas.microsoft.com/office/2007/relationships/hdphoto" Target="../media/image56.wdp"/><Relationship Id="rId2" Type="http://schemas.openxmlformats.org/officeDocument/2006/relationships/image" Target="../media/image55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4.png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8.xml"/><Relationship Id="rId2" Type="http://schemas.openxmlformats.org/officeDocument/2006/relationships/image" Target="../media/image46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89.xml"/><Relationship Id="rId5" Type="http://schemas.microsoft.com/office/2007/relationships/hdphoto" Target="../media/image62.wdp"/><Relationship Id="rId4" Type="http://schemas.openxmlformats.org/officeDocument/2006/relationships/image" Target="../media/image61.png"/><Relationship Id="rId3" Type="http://schemas.microsoft.com/office/2007/relationships/hdphoto" Target="../media/image60.wdp"/><Relationship Id="rId2" Type="http://schemas.openxmlformats.org/officeDocument/2006/relationships/image" Target="../media/image59.png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90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91.xml"/><Relationship Id="rId2" Type="http://schemas.openxmlformats.org/officeDocument/2006/relationships/image" Target="../media/image4.png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3.xml"/><Relationship Id="rId5" Type="http://schemas.openxmlformats.org/officeDocument/2006/relationships/image" Target="../media/image4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tags" Target="../tags/tag192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tags" Target="../tags/tag290.xml"/><Relationship Id="rId98" Type="http://schemas.openxmlformats.org/officeDocument/2006/relationships/tags" Target="../tags/tag289.xml"/><Relationship Id="rId97" Type="http://schemas.openxmlformats.org/officeDocument/2006/relationships/tags" Target="../tags/tag288.xml"/><Relationship Id="rId96" Type="http://schemas.openxmlformats.org/officeDocument/2006/relationships/tags" Target="../tags/tag287.xml"/><Relationship Id="rId95" Type="http://schemas.openxmlformats.org/officeDocument/2006/relationships/tags" Target="../tags/tag286.xml"/><Relationship Id="rId94" Type="http://schemas.openxmlformats.org/officeDocument/2006/relationships/tags" Target="../tags/tag285.xml"/><Relationship Id="rId93" Type="http://schemas.openxmlformats.org/officeDocument/2006/relationships/tags" Target="../tags/tag284.xml"/><Relationship Id="rId92" Type="http://schemas.openxmlformats.org/officeDocument/2006/relationships/tags" Target="../tags/tag283.xml"/><Relationship Id="rId91" Type="http://schemas.openxmlformats.org/officeDocument/2006/relationships/tags" Target="../tags/tag282.xml"/><Relationship Id="rId90" Type="http://schemas.openxmlformats.org/officeDocument/2006/relationships/tags" Target="../tags/tag281.xml"/><Relationship Id="rId9" Type="http://schemas.openxmlformats.org/officeDocument/2006/relationships/tags" Target="../tags/tag200.xml"/><Relationship Id="rId89" Type="http://schemas.openxmlformats.org/officeDocument/2006/relationships/tags" Target="../tags/tag280.xml"/><Relationship Id="rId88" Type="http://schemas.openxmlformats.org/officeDocument/2006/relationships/tags" Target="../tags/tag279.xml"/><Relationship Id="rId87" Type="http://schemas.openxmlformats.org/officeDocument/2006/relationships/tags" Target="../tags/tag278.xml"/><Relationship Id="rId86" Type="http://schemas.openxmlformats.org/officeDocument/2006/relationships/tags" Target="../tags/tag277.xml"/><Relationship Id="rId85" Type="http://schemas.openxmlformats.org/officeDocument/2006/relationships/tags" Target="../tags/tag276.xml"/><Relationship Id="rId84" Type="http://schemas.openxmlformats.org/officeDocument/2006/relationships/tags" Target="../tags/tag275.xml"/><Relationship Id="rId83" Type="http://schemas.openxmlformats.org/officeDocument/2006/relationships/tags" Target="../tags/tag274.xml"/><Relationship Id="rId82" Type="http://schemas.openxmlformats.org/officeDocument/2006/relationships/tags" Target="../tags/tag273.xml"/><Relationship Id="rId81" Type="http://schemas.openxmlformats.org/officeDocument/2006/relationships/tags" Target="../tags/tag272.xml"/><Relationship Id="rId80" Type="http://schemas.openxmlformats.org/officeDocument/2006/relationships/tags" Target="../tags/tag271.xml"/><Relationship Id="rId8" Type="http://schemas.openxmlformats.org/officeDocument/2006/relationships/tags" Target="../tags/tag199.xml"/><Relationship Id="rId79" Type="http://schemas.openxmlformats.org/officeDocument/2006/relationships/tags" Target="../tags/tag270.xml"/><Relationship Id="rId78" Type="http://schemas.openxmlformats.org/officeDocument/2006/relationships/tags" Target="../tags/tag269.xml"/><Relationship Id="rId77" Type="http://schemas.openxmlformats.org/officeDocument/2006/relationships/tags" Target="../tags/tag268.xml"/><Relationship Id="rId76" Type="http://schemas.openxmlformats.org/officeDocument/2006/relationships/tags" Target="../tags/tag267.xml"/><Relationship Id="rId75" Type="http://schemas.openxmlformats.org/officeDocument/2006/relationships/tags" Target="../tags/tag266.xml"/><Relationship Id="rId74" Type="http://schemas.openxmlformats.org/officeDocument/2006/relationships/tags" Target="../tags/tag265.xml"/><Relationship Id="rId73" Type="http://schemas.openxmlformats.org/officeDocument/2006/relationships/tags" Target="../tags/tag264.xml"/><Relationship Id="rId72" Type="http://schemas.openxmlformats.org/officeDocument/2006/relationships/tags" Target="../tags/tag263.xml"/><Relationship Id="rId71" Type="http://schemas.openxmlformats.org/officeDocument/2006/relationships/tags" Target="../tags/tag262.xml"/><Relationship Id="rId70" Type="http://schemas.openxmlformats.org/officeDocument/2006/relationships/tags" Target="../tags/tag261.xml"/><Relationship Id="rId7" Type="http://schemas.openxmlformats.org/officeDocument/2006/relationships/tags" Target="../tags/tag198.xml"/><Relationship Id="rId69" Type="http://schemas.openxmlformats.org/officeDocument/2006/relationships/tags" Target="../tags/tag260.xml"/><Relationship Id="rId68" Type="http://schemas.openxmlformats.org/officeDocument/2006/relationships/tags" Target="../tags/tag259.xml"/><Relationship Id="rId67" Type="http://schemas.openxmlformats.org/officeDocument/2006/relationships/tags" Target="../tags/tag258.xml"/><Relationship Id="rId66" Type="http://schemas.openxmlformats.org/officeDocument/2006/relationships/tags" Target="../tags/tag257.xml"/><Relationship Id="rId65" Type="http://schemas.openxmlformats.org/officeDocument/2006/relationships/tags" Target="../tags/tag256.xml"/><Relationship Id="rId64" Type="http://schemas.openxmlformats.org/officeDocument/2006/relationships/tags" Target="../tags/tag255.xml"/><Relationship Id="rId63" Type="http://schemas.openxmlformats.org/officeDocument/2006/relationships/tags" Target="../tags/tag254.xml"/><Relationship Id="rId62" Type="http://schemas.openxmlformats.org/officeDocument/2006/relationships/tags" Target="../tags/tag253.xml"/><Relationship Id="rId61" Type="http://schemas.openxmlformats.org/officeDocument/2006/relationships/tags" Target="../tags/tag252.xml"/><Relationship Id="rId60" Type="http://schemas.openxmlformats.org/officeDocument/2006/relationships/tags" Target="../tags/tag251.xml"/><Relationship Id="rId6" Type="http://schemas.openxmlformats.org/officeDocument/2006/relationships/tags" Target="../tags/tag197.xml"/><Relationship Id="rId59" Type="http://schemas.openxmlformats.org/officeDocument/2006/relationships/tags" Target="../tags/tag250.xml"/><Relationship Id="rId58" Type="http://schemas.openxmlformats.org/officeDocument/2006/relationships/tags" Target="../tags/tag249.xml"/><Relationship Id="rId57" Type="http://schemas.openxmlformats.org/officeDocument/2006/relationships/tags" Target="../tags/tag248.xml"/><Relationship Id="rId56" Type="http://schemas.openxmlformats.org/officeDocument/2006/relationships/tags" Target="../tags/tag247.xml"/><Relationship Id="rId55" Type="http://schemas.openxmlformats.org/officeDocument/2006/relationships/tags" Target="../tags/tag246.xml"/><Relationship Id="rId54" Type="http://schemas.openxmlformats.org/officeDocument/2006/relationships/tags" Target="../tags/tag245.xml"/><Relationship Id="rId53" Type="http://schemas.openxmlformats.org/officeDocument/2006/relationships/tags" Target="../tags/tag244.xml"/><Relationship Id="rId52" Type="http://schemas.openxmlformats.org/officeDocument/2006/relationships/tags" Target="../tags/tag243.xml"/><Relationship Id="rId51" Type="http://schemas.openxmlformats.org/officeDocument/2006/relationships/tags" Target="../tags/tag242.xml"/><Relationship Id="rId50" Type="http://schemas.openxmlformats.org/officeDocument/2006/relationships/tags" Target="../tags/tag241.xml"/><Relationship Id="rId5" Type="http://schemas.openxmlformats.org/officeDocument/2006/relationships/tags" Target="../tags/tag196.xml"/><Relationship Id="rId49" Type="http://schemas.openxmlformats.org/officeDocument/2006/relationships/tags" Target="../tags/tag240.xml"/><Relationship Id="rId48" Type="http://schemas.openxmlformats.org/officeDocument/2006/relationships/tags" Target="../tags/tag239.xml"/><Relationship Id="rId47" Type="http://schemas.openxmlformats.org/officeDocument/2006/relationships/tags" Target="../tags/tag238.xml"/><Relationship Id="rId46" Type="http://schemas.openxmlformats.org/officeDocument/2006/relationships/tags" Target="../tags/tag237.xml"/><Relationship Id="rId45" Type="http://schemas.openxmlformats.org/officeDocument/2006/relationships/tags" Target="../tags/tag236.xml"/><Relationship Id="rId44" Type="http://schemas.openxmlformats.org/officeDocument/2006/relationships/tags" Target="../tags/tag235.xml"/><Relationship Id="rId43" Type="http://schemas.openxmlformats.org/officeDocument/2006/relationships/tags" Target="../tags/tag234.xml"/><Relationship Id="rId42" Type="http://schemas.openxmlformats.org/officeDocument/2006/relationships/tags" Target="../tags/tag233.xml"/><Relationship Id="rId41" Type="http://schemas.openxmlformats.org/officeDocument/2006/relationships/tags" Target="../tags/tag232.xml"/><Relationship Id="rId40" Type="http://schemas.openxmlformats.org/officeDocument/2006/relationships/tags" Target="../tags/tag231.xml"/><Relationship Id="rId4" Type="http://schemas.openxmlformats.org/officeDocument/2006/relationships/tags" Target="../tags/tag195.xml"/><Relationship Id="rId39" Type="http://schemas.openxmlformats.org/officeDocument/2006/relationships/tags" Target="../tags/tag230.xml"/><Relationship Id="rId38" Type="http://schemas.openxmlformats.org/officeDocument/2006/relationships/tags" Target="../tags/tag229.xml"/><Relationship Id="rId37" Type="http://schemas.openxmlformats.org/officeDocument/2006/relationships/tags" Target="../tags/tag228.xml"/><Relationship Id="rId36" Type="http://schemas.openxmlformats.org/officeDocument/2006/relationships/tags" Target="../tags/tag227.xml"/><Relationship Id="rId35" Type="http://schemas.openxmlformats.org/officeDocument/2006/relationships/tags" Target="../tags/tag226.xml"/><Relationship Id="rId34" Type="http://schemas.openxmlformats.org/officeDocument/2006/relationships/tags" Target="../tags/tag225.xml"/><Relationship Id="rId33" Type="http://schemas.openxmlformats.org/officeDocument/2006/relationships/tags" Target="../tags/tag224.xml"/><Relationship Id="rId32" Type="http://schemas.openxmlformats.org/officeDocument/2006/relationships/tags" Target="../tags/tag223.xml"/><Relationship Id="rId31" Type="http://schemas.openxmlformats.org/officeDocument/2006/relationships/tags" Target="../tags/tag222.xml"/><Relationship Id="rId30" Type="http://schemas.openxmlformats.org/officeDocument/2006/relationships/tags" Target="../tags/tag221.xml"/><Relationship Id="rId3" Type="http://schemas.openxmlformats.org/officeDocument/2006/relationships/tags" Target="../tags/tag194.xml"/><Relationship Id="rId29" Type="http://schemas.openxmlformats.org/officeDocument/2006/relationships/tags" Target="../tags/tag220.xml"/><Relationship Id="rId28" Type="http://schemas.openxmlformats.org/officeDocument/2006/relationships/tags" Target="../tags/tag219.xml"/><Relationship Id="rId27" Type="http://schemas.openxmlformats.org/officeDocument/2006/relationships/tags" Target="../tags/tag218.xml"/><Relationship Id="rId26" Type="http://schemas.openxmlformats.org/officeDocument/2006/relationships/tags" Target="../tags/tag217.xml"/><Relationship Id="rId25" Type="http://schemas.openxmlformats.org/officeDocument/2006/relationships/tags" Target="../tags/tag216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image" Target="../media/image12.jpeg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3.xml"/><Relationship Id="rId119" Type="http://schemas.openxmlformats.org/officeDocument/2006/relationships/image" Target="../media/image4.png"/><Relationship Id="rId118" Type="http://schemas.openxmlformats.org/officeDocument/2006/relationships/tags" Target="../tags/tag309.xml"/><Relationship Id="rId117" Type="http://schemas.openxmlformats.org/officeDocument/2006/relationships/tags" Target="../tags/tag308.xml"/><Relationship Id="rId116" Type="http://schemas.openxmlformats.org/officeDocument/2006/relationships/tags" Target="../tags/tag307.xml"/><Relationship Id="rId115" Type="http://schemas.openxmlformats.org/officeDocument/2006/relationships/tags" Target="../tags/tag306.xml"/><Relationship Id="rId114" Type="http://schemas.openxmlformats.org/officeDocument/2006/relationships/tags" Target="../tags/tag305.xml"/><Relationship Id="rId113" Type="http://schemas.openxmlformats.org/officeDocument/2006/relationships/tags" Target="../tags/tag304.xml"/><Relationship Id="rId112" Type="http://schemas.openxmlformats.org/officeDocument/2006/relationships/tags" Target="../tags/tag303.xml"/><Relationship Id="rId111" Type="http://schemas.openxmlformats.org/officeDocument/2006/relationships/tags" Target="../tags/tag302.xml"/><Relationship Id="rId110" Type="http://schemas.openxmlformats.org/officeDocument/2006/relationships/tags" Target="../tags/tag301.xml"/><Relationship Id="rId11" Type="http://schemas.openxmlformats.org/officeDocument/2006/relationships/tags" Target="../tags/tag202.xml"/><Relationship Id="rId109" Type="http://schemas.openxmlformats.org/officeDocument/2006/relationships/tags" Target="../tags/tag300.xml"/><Relationship Id="rId108" Type="http://schemas.openxmlformats.org/officeDocument/2006/relationships/tags" Target="../tags/tag299.xml"/><Relationship Id="rId107" Type="http://schemas.openxmlformats.org/officeDocument/2006/relationships/tags" Target="../tags/tag298.xml"/><Relationship Id="rId106" Type="http://schemas.openxmlformats.org/officeDocument/2006/relationships/tags" Target="../tags/tag297.xml"/><Relationship Id="rId105" Type="http://schemas.openxmlformats.org/officeDocument/2006/relationships/tags" Target="../tags/tag296.xml"/><Relationship Id="rId104" Type="http://schemas.openxmlformats.org/officeDocument/2006/relationships/tags" Target="../tags/tag295.xml"/><Relationship Id="rId103" Type="http://schemas.openxmlformats.org/officeDocument/2006/relationships/tags" Target="../tags/tag294.xml"/><Relationship Id="rId102" Type="http://schemas.openxmlformats.org/officeDocument/2006/relationships/tags" Target="../tags/tag293.xml"/><Relationship Id="rId101" Type="http://schemas.openxmlformats.org/officeDocument/2006/relationships/tags" Target="../tags/tag292.xml"/><Relationship Id="rId100" Type="http://schemas.openxmlformats.org/officeDocument/2006/relationships/tags" Target="../tags/tag291.xml"/><Relationship Id="rId10" Type="http://schemas.openxmlformats.org/officeDocument/2006/relationships/tags" Target="../tags/tag201.xml"/><Relationship Id="rId1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10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85.png"/><Relationship Id="rId4" Type="http://schemas.openxmlformats.org/officeDocument/2006/relationships/image" Target="../media/image75.png"/><Relationship Id="rId3" Type="http://schemas.openxmlformats.org/officeDocument/2006/relationships/image" Target="../media/image70.png"/><Relationship Id="rId2" Type="http://schemas.openxmlformats.org/officeDocument/2006/relationships/image" Target="../media/image84.png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75.png"/><Relationship Id="rId4" Type="http://schemas.openxmlformats.org/officeDocument/2006/relationships/image" Target="../media/image86.png"/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3.xml"/><Relationship Id="rId2" Type="http://schemas.openxmlformats.org/officeDocument/2006/relationships/image" Target="../media/image46.png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4.xml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5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6.xml"/><Relationship Id="rId2" Type="http://schemas.openxmlformats.org/officeDocument/2006/relationships/image" Target="../media/image4.png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7.xml"/><Relationship Id="rId1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8.xml"/><Relationship Id="rId2" Type="http://schemas.openxmlformats.org/officeDocument/2006/relationships/image" Target="../media/image46.png"/><Relationship Id="rId1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0.xml"/><Relationship Id="rId5" Type="http://schemas.openxmlformats.org/officeDocument/2006/relationships/image" Target="../media/image4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tags" Target="../tags/tag3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99" Type="http://schemas.openxmlformats.org/officeDocument/2006/relationships/tags" Target="../tags/tag417.xml"/><Relationship Id="rId98" Type="http://schemas.openxmlformats.org/officeDocument/2006/relationships/tags" Target="../tags/tag416.xml"/><Relationship Id="rId97" Type="http://schemas.openxmlformats.org/officeDocument/2006/relationships/tags" Target="../tags/tag415.xml"/><Relationship Id="rId96" Type="http://schemas.openxmlformats.org/officeDocument/2006/relationships/tags" Target="../tags/tag414.xml"/><Relationship Id="rId95" Type="http://schemas.openxmlformats.org/officeDocument/2006/relationships/tags" Target="../tags/tag413.xml"/><Relationship Id="rId94" Type="http://schemas.openxmlformats.org/officeDocument/2006/relationships/tags" Target="../tags/tag412.xml"/><Relationship Id="rId93" Type="http://schemas.openxmlformats.org/officeDocument/2006/relationships/tags" Target="../tags/tag411.xml"/><Relationship Id="rId92" Type="http://schemas.openxmlformats.org/officeDocument/2006/relationships/tags" Target="../tags/tag410.xml"/><Relationship Id="rId91" Type="http://schemas.openxmlformats.org/officeDocument/2006/relationships/tags" Target="../tags/tag409.xml"/><Relationship Id="rId90" Type="http://schemas.openxmlformats.org/officeDocument/2006/relationships/tags" Target="../tags/tag408.xml"/><Relationship Id="rId9" Type="http://schemas.openxmlformats.org/officeDocument/2006/relationships/tags" Target="../tags/tag327.xml"/><Relationship Id="rId89" Type="http://schemas.openxmlformats.org/officeDocument/2006/relationships/tags" Target="../tags/tag407.xml"/><Relationship Id="rId88" Type="http://schemas.openxmlformats.org/officeDocument/2006/relationships/tags" Target="../tags/tag406.xml"/><Relationship Id="rId87" Type="http://schemas.openxmlformats.org/officeDocument/2006/relationships/tags" Target="../tags/tag405.xml"/><Relationship Id="rId86" Type="http://schemas.openxmlformats.org/officeDocument/2006/relationships/tags" Target="../tags/tag404.xml"/><Relationship Id="rId85" Type="http://schemas.openxmlformats.org/officeDocument/2006/relationships/tags" Target="../tags/tag403.xml"/><Relationship Id="rId84" Type="http://schemas.openxmlformats.org/officeDocument/2006/relationships/tags" Target="../tags/tag402.xml"/><Relationship Id="rId83" Type="http://schemas.openxmlformats.org/officeDocument/2006/relationships/tags" Target="../tags/tag401.xml"/><Relationship Id="rId82" Type="http://schemas.openxmlformats.org/officeDocument/2006/relationships/tags" Target="../tags/tag400.xml"/><Relationship Id="rId81" Type="http://schemas.openxmlformats.org/officeDocument/2006/relationships/tags" Target="../tags/tag399.xml"/><Relationship Id="rId80" Type="http://schemas.openxmlformats.org/officeDocument/2006/relationships/tags" Target="../tags/tag398.xml"/><Relationship Id="rId8" Type="http://schemas.openxmlformats.org/officeDocument/2006/relationships/tags" Target="../tags/tag326.xml"/><Relationship Id="rId79" Type="http://schemas.openxmlformats.org/officeDocument/2006/relationships/tags" Target="../tags/tag397.xml"/><Relationship Id="rId78" Type="http://schemas.openxmlformats.org/officeDocument/2006/relationships/tags" Target="../tags/tag396.xml"/><Relationship Id="rId77" Type="http://schemas.openxmlformats.org/officeDocument/2006/relationships/tags" Target="../tags/tag395.xml"/><Relationship Id="rId76" Type="http://schemas.openxmlformats.org/officeDocument/2006/relationships/tags" Target="../tags/tag394.xml"/><Relationship Id="rId75" Type="http://schemas.openxmlformats.org/officeDocument/2006/relationships/tags" Target="../tags/tag393.xml"/><Relationship Id="rId74" Type="http://schemas.openxmlformats.org/officeDocument/2006/relationships/tags" Target="../tags/tag392.xml"/><Relationship Id="rId73" Type="http://schemas.openxmlformats.org/officeDocument/2006/relationships/tags" Target="../tags/tag391.xml"/><Relationship Id="rId72" Type="http://schemas.openxmlformats.org/officeDocument/2006/relationships/tags" Target="../tags/tag390.xml"/><Relationship Id="rId71" Type="http://schemas.openxmlformats.org/officeDocument/2006/relationships/tags" Target="../tags/tag389.xml"/><Relationship Id="rId70" Type="http://schemas.openxmlformats.org/officeDocument/2006/relationships/tags" Target="../tags/tag388.xml"/><Relationship Id="rId7" Type="http://schemas.openxmlformats.org/officeDocument/2006/relationships/tags" Target="../tags/tag325.xml"/><Relationship Id="rId69" Type="http://schemas.openxmlformats.org/officeDocument/2006/relationships/tags" Target="../tags/tag387.xml"/><Relationship Id="rId68" Type="http://schemas.openxmlformats.org/officeDocument/2006/relationships/tags" Target="../tags/tag386.xml"/><Relationship Id="rId67" Type="http://schemas.openxmlformats.org/officeDocument/2006/relationships/tags" Target="../tags/tag385.xml"/><Relationship Id="rId66" Type="http://schemas.openxmlformats.org/officeDocument/2006/relationships/tags" Target="../tags/tag384.xml"/><Relationship Id="rId65" Type="http://schemas.openxmlformats.org/officeDocument/2006/relationships/tags" Target="../tags/tag383.xml"/><Relationship Id="rId64" Type="http://schemas.openxmlformats.org/officeDocument/2006/relationships/tags" Target="../tags/tag382.xml"/><Relationship Id="rId63" Type="http://schemas.openxmlformats.org/officeDocument/2006/relationships/tags" Target="../tags/tag381.xml"/><Relationship Id="rId62" Type="http://schemas.openxmlformats.org/officeDocument/2006/relationships/tags" Target="../tags/tag380.xml"/><Relationship Id="rId61" Type="http://schemas.openxmlformats.org/officeDocument/2006/relationships/tags" Target="../tags/tag379.xml"/><Relationship Id="rId60" Type="http://schemas.openxmlformats.org/officeDocument/2006/relationships/tags" Target="../tags/tag378.xml"/><Relationship Id="rId6" Type="http://schemas.openxmlformats.org/officeDocument/2006/relationships/tags" Target="../tags/tag324.xml"/><Relationship Id="rId59" Type="http://schemas.openxmlformats.org/officeDocument/2006/relationships/tags" Target="../tags/tag377.xml"/><Relationship Id="rId58" Type="http://schemas.openxmlformats.org/officeDocument/2006/relationships/tags" Target="../tags/tag376.xml"/><Relationship Id="rId57" Type="http://schemas.openxmlformats.org/officeDocument/2006/relationships/tags" Target="../tags/tag375.xml"/><Relationship Id="rId56" Type="http://schemas.openxmlformats.org/officeDocument/2006/relationships/tags" Target="../tags/tag374.xml"/><Relationship Id="rId55" Type="http://schemas.openxmlformats.org/officeDocument/2006/relationships/tags" Target="../tags/tag373.xml"/><Relationship Id="rId54" Type="http://schemas.openxmlformats.org/officeDocument/2006/relationships/tags" Target="../tags/tag372.xml"/><Relationship Id="rId53" Type="http://schemas.openxmlformats.org/officeDocument/2006/relationships/tags" Target="../tags/tag371.xml"/><Relationship Id="rId52" Type="http://schemas.openxmlformats.org/officeDocument/2006/relationships/tags" Target="../tags/tag370.xml"/><Relationship Id="rId51" Type="http://schemas.openxmlformats.org/officeDocument/2006/relationships/tags" Target="../tags/tag369.xml"/><Relationship Id="rId50" Type="http://schemas.openxmlformats.org/officeDocument/2006/relationships/tags" Target="../tags/tag368.xml"/><Relationship Id="rId5" Type="http://schemas.openxmlformats.org/officeDocument/2006/relationships/tags" Target="../tags/tag323.xml"/><Relationship Id="rId49" Type="http://schemas.openxmlformats.org/officeDocument/2006/relationships/tags" Target="../tags/tag367.xml"/><Relationship Id="rId48" Type="http://schemas.openxmlformats.org/officeDocument/2006/relationships/tags" Target="../tags/tag366.xml"/><Relationship Id="rId47" Type="http://schemas.openxmlformats.org/officeDocument/2006/relationships/tags" Target="../tags/tag365.xml"/><Relationship Id="rId46" Type="http://schemas.openxmlformats.org/officeDocument/2006/relationships/tags" Target="../tags/tag364.xml"/><Relationship Id="rId45" Type="http://schemas.openxmlformats.org/officeDocument/2006/relationships/tags" Target="../tags/tag363.xml"/><Relationship Id="rId44" Type="http://schemas.openxmlformats.org/officeDocument/2006/relationships/tags" Target="../tags/tag362.xml"/><Relationship Id="rId43" Type="http://schemas.openxmlformats.org/officeDocument/2006/relationships/tags" Target="../tags/tag361.xml"/><Relationship Id="rId42" Type="http://schemas.openxmlformats.org/officeDocument/2006/relationships/tags" Target="../tags/tag360.xml"/><Relationship Id="rId41" Type="http://schemas.openxmlformats.org/officeDocument/2006/relationships/tags" Target="../tags/tag359.xml"/><Relationship Id="rId40" Type="http://schemas.openxmlformats.org/officeDocument/2006/relationships/tags" Target="../tags/tag358.xml"/><Relationship Id="rId4" Type="http://schemas.openxmlformats.org/officeDocument/2006/relationships/tags" Target="../tags/tag322.xml"/><Relationship Id="rId39" Type="http://schemas.openxmlformats.org/officeDocument/2006/relationships/tags" Target="../tags/tag357.xml"/><Relationship Id="rId38" Type="http://schemas.openxmlformats.org/officeDocument/2006/relationships/tags" Target="../tags/tag356.xml"/><Relationship Id="rId37" Type="http://schemas.openxmlformats.org/officeDocument/2006/relationships/tags" Target="../tags/tag355.xml"/><Relationship Id="rId36" Type="http://schemas.openxmlformats.org/officeDocument/2006/relationships/tags" Target="../tags/tag354.xml"/><Relationship Id="rId35" Type="http://schemas.openxmlformats.org/officeDocument/2006/relationships/tags" Target="../tags/tag353.xml"/><Relationship Id="rId34" Type="http://schemas.openxmlformats.org/officeDocument/2006/relationships/tags" Target="../tags/tag352.xml"/><Relationship Id="rId33" Type="http://schemas.openxmlformats.org/officeDocument/2006/relationships/tags" Target="../tags/tag351.xml"/><Relationship Id="rId32" Type="http://schemas.openxmlformats.org/officeDocument/2006/relationships/tags" Target="../tags/tag350.xml"/><Relationship Id="rId31" Type="http://schemas.openxmlformats.org/officeDocument/2006/relationships/tags" Target="../tags/tag349.xml"/><Relationship Id="rId30" Type="http://schemas.openxmlformats.org/officeDocument/2006/relationships/tags" Target="../tags/tag348.xml"/><Relationship Id="rId3" Type="http://schemas.openxmlformats.org/officeDocument/2006/relationships/tags" Target="../tags/tag321.xml"/><Relationship Id="rId29" Type="http://schemas.openxmlformats.org/officeDocument/2006/relationships/tags" Target="../tags/tag347.xml"/><Relationship Id="rId28" Type="http://schemas.openxmlformats.org/officeDocument/2006/relationships/tags" Target="../tags/tag346.xml"/><Relationship Id="rId27" Type="http://schemas.openxmlformats.org/officeDocument/2006/relationships/tags" Target="../tags/tag345.xml"/><Relationship Id="rId26" Type="http://schemas.openxmlformats.org/officeDocument/2006/relationships/tags" Target="../tags/tag344.xml"/><Relationship Id="rId25" Type="http://schemas.openxmlformats.org/officeDocument/2006/relationships/tags" Target="../tags/tag343.xml"/><Relationship Id="rId24" Type="http://schemas.openxmlformats.org/officeDocument/2006/relationships/tags" Target="../tags/tag342.xml"/><Relationship Id="rId23" Type="http://schemas.openxmlformats.org/officeDocument/2006/relationships/tags" Target="../tags/tag341.xml"/><Relationship Id="rId22" Type="http://schemas.openxmlformats.org/officeDocument/2006/relationships/tags" Target="../tags/tag340.xml"/><Relationship Id="rId21" Type="http://schemas.openxmlformats.org/officeDocument/2006/relationships/tags" Target="../tags/tag339.xml"/><Relationship Id="rId20" Type="http://schemas.openxmlformats.org/officeDocument/2006/relationships/tags" Target="../tags/tag338.xml"/><Relationship Id="rId2" Type="http://schemas.openxmlformats.org/officeDocument/2006/relationships/image" Target="../media/image12.jpeg"/><Relationship Id="rId19" Type="http://schemas.openxmlformats.org/officeDocument/2006/relationships/tags" Target="../tags/tag337.xml"/><Relationship Id="rId18" Type="http://schemas.openxmlformats.org/officeDocument/2006/relationships/tags" Target="../tags/tag336.xml"/><Relationship Id="rId17" Type="http://schemas.openxmlformats.org/officeDocument/2006/relationships/tags" Target="../tags/tag335.xml"/><Relationship Id="rId16" Type="http://schemas.openxmlformats.org/officeDocument/2006/relationships/tags" Target="../tags/tag334.xml"/><Relationship Id="rId15" Type="http://schemas.openxmlformats.org/officeDocument/2006/relationships/tags" Target="../tags/tag333.xml"/><Relationship Id="rId14" Type="http://schemas.openxmlformats.org/officeDocument/2006/relationships/tags" Target="../tags/tag332.xml"/><Relationship Id="rId13" Type="http://schemas.openxmlformats.org/officeDocument/2006/relationships/tags" Target="../tags/tag331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30.xml"/><Relationship Id="rId119" Type="http://schemas.openxmlformats.org/officeDocument/2006/relationships/image" Target="../media/image4.png"/><Relationship Id="rId118" Type="http://schemas.openxmlformats.org/officeDocument/2006/relationships/tags" Target="../tags/tag436.xml"/><Relationship Id="rId117" Type="http://schemas.openxmlformats.org/officeDocument/2006/relationships/tags" Target="../tags/tag435.xml"/><Relationship Id="rId116" Type="http://schemas.openxmlformats.org/officeDocument/2006/relationships/tags" Target="../tags/tag434.xml"/><Relationship Id="rId115" Type="http://schemas.openxmlformats.org/officeDocument/2006/relationships/tags" Target="../tags/tag433.xml"/><Relationship Id="rId114" Type="http://schemas.openxmlformats.org/officeDocument/2006/relationships/tags" Target="../tags/tag432.xml"/><Relationship Id="rId113" Type="http://schemas.openxmlformats.org/officeDocument/2006/relationships/tags" Target="../tags/tag431.xml"/><Relationship Id="rId112" Type="http://schemas.openxmlformats.org/officeDocument/2006/relationships/tags" Target="../tags/tag430.xml"/><Relationship Id="rId111" Type="http://schemas.openxmlformats.org/officeDocument/2006/relationships/tags" Target="../tags/tag429.xml"/><Relationship Id="rId110" Type="http://schemas.openxmlformats.org/officeDocument/2006/relationships/tags" Target="../tags/tag428.xml"/><Relationship Id="rId11" Type="http://schemas.openxmlformats.org/officeDocument/2006/relationships/tags" Target="../tags/tag329.xml"/><Relationship Id="rId109" Type="http://schemas.openxmlformats.org/officeDocument/2006/relationships/tags" Target="../tags/tag427.xml"/><Relationship Id="rId108" Type="http://schemas.openxmlformats.org/officeDocument/2006/relationships/tags" Target="../tags/tag426.xml"/><Relationship Id="rId107" Type="http://schemas.openxmlformats.org/officeDocument/2006/relationships/tags" Target="../tags/tag425.xml"/><Relationship Id="rId106" Type="http://schemas.openxmlformats.org/officeDocument/2006/relationships/tags" Target="../tags/tag424.xml"/><Relationship Id="rId105" Type="http://schemas.openxmlformats.org/officeDocument/2006/relationships/tags" Target="../tags/tag423.xml"/><Relationship Id="rId104" Type="http://schemas.openxmlformats.org/officeDocument/2006/relationships/tags" Target="../tags/tag422.xml"/><Relationship Id="rId103" Type="http://schemas.openxmlformats.org/officeDocument/2006/relationships/tags" Target="../tags/tag421.xml"/><Relationship Id="rId102" Type="http://schemas.openxmlformats.org/officeDocument/2006/relationships/tags" Target="../tags/tag420.xml"/><Relationship Id="rId101" Type="http://schemas.openxmlformats.org/officeDocument/2006/relationships/tags" Target="../tags/tag419.xml"/><Relationship Id="rId100" Type="http://schemas.openxmlformats.org/officeDocument/2006/relationships/tags" Target="../tags/tag418.xml"/><Relationship Id="rId10" Type="http://schemas.openxmlformats.org/officeDocument/2006/relationships/tags" Target="../tags/tag328.xml"/><Relationship Id="rId1" Type="http://schemas.openxmlformats.org/officeDocument/2006/relationships/image" Target="../media/image11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1.jpe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6.png"/><Relationship Id="rId1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6.png"/><Relationship Id="rId1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6.png"/><Relationship Id="rId1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6.png"/><Relationship Id="rId1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0.jpeg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tags" Target="../tags/tag441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4.xml"/><Relationship Id="rId5" Type="http://schemas.openxmlformats.org/officeDocument/2006/relationships/image" Target="../media/image4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tags" Target="../tags/tag443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image" Target="../media/image24.jpeg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315" y="2560435"/>
            <a:ext cx="2317750" cy="17193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449200"/>
            <a:ext cx="931545" cy="44159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96" y="423262"/>
            <a:ext cx="1037008" cy="11334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9" y="-1440000"/>
            <a:ext cx="887302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391" y="7312645"/>
            <a:ext cx="1079218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4364990"/>
            <a:chOff x="264" y="2298"/>
            <a:chExt cx="8640" cy="6874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6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pínɡɡū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评估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hangingPunct="0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assess, to evaluate</a:t>
              </a:r>
              <a:endParaRPr lang="zh-CN" altLang="zh-CN" sz="2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0" fontAlgn="auto" hangingPunct="0">
                <a:buNone/>
              </a:pP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65" y="9282"/>
              <a:ext cx="6511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无法评估，就无法管理。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848605"/>
            <a:ext cx="2409825" cy="11423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40" y="5189305"/>
            <a:ext cx="121392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563" y="560163"/>
            <a:ext cx="1158875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10" y="-1404187"/>
            <a:ext cx="921979" cy="1007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017" y="7453630"/>
            <a:ext cx="548105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4364990"/>
            <a:chOff x="264" y="2298"/>
            <a:chExt cx="8640" cy="6874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6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duìwu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队伍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n. team, group</a:t>
              </a:r>
              <a:endParaRPr lang="en-US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64647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他走在队伍的前面。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679" y="2458292"/>
            <a:ext cx="2428642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429" y="5318760"/>
            <a:ext cx="673282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746324"/>
            <a:ext cx="1028065" cy="48735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33" y="-1279250"/>
            <a:ext cx="1029335" cy="7635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2" y="7345665"/>
            <a:ext cx="488556" cy="788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4364990"/>
            <a:chOff x="264" y="2298"/>
            <a:chExt cx="8640" cy="6874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6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yánjùn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严峻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hangingPunct="0"/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severe, grave</a:t>
              </a:r>
              <a:endParaRPr lang="zh-CN" altLang="en-US" sz="2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0" fontAlgn="auto" hangingPunct="0">
                <a:buNone/>
              </a:pP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221061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大学毕业生的就业形势十分严峻。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982" y="2317115"/>
            <a:ext cx="2110995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02" y="5067067"/>
            <a:ext cx="746996" cy="12058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982" y="676910"/>
            <a:ext cx="79217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833" y="-1234284"/>
            <a:ext cx="1410335" cy="6685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11" y="7213585"/>
            <a:ext cx="86498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12540"/>
            <a:chOff x="264" y="2298"/>
            <a:chExt cx="8640" cy="6004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5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bīnlín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濒临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to be close to, 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to be on the verge of</a:t>
              </a:r>
              <a:endPara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濒临灭亡的野生东北虎只存在几只了。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09" y="2317115"/>
            <a:ext cx="1366542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5" y="5067067"/>
            <a:ext cx="990710" cy="12058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888" y="676910"/>
            <a:ext cx="600363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391" y="-1327355"/>
            <a:ext cx="1079218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387" y="7213585"/>
            <a:ext cx="963227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quánwēi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权威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authoritative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位置可以增加权力，但增加不了权威。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09" y="2588452"/>
            <a:ext cx="1366542" cy="16633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5" y="5128565"/>
            <a:ext cx="990710" cy="108286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48" y="676910"/>
            <a:ext cx="388642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48" y="-1327355"/>
            <a:ext cx="817904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387" y="7382730"/>
            <a:ext cx="963227" cy="71453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hàozhào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号召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call, to appeal</a:t>
              </a:r>
              <a:endParaRPr kumimoji="0" lang="en-US" altLang="zh-CN" sz="2400" b="1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学生会号召同学们踊跃参加体育锻炼。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鉴别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discern, to distinguish</a:t>
              </a:r>
              <a:endParaRPr lang="en-US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jiànbié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严峻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severe, grave</a:t>
              </a:r>
              <a:endParaRPr lang="zh-CN" altLang="en-US" sz="5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yánjùn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评估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assess, to evaluate</a:t>
              </a:r>
              <a:endParaRPr lang="zh-CN" sz="20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pínɡɡū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濒临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 close to, to be on the verge of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bīnlín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权威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authoritative</a:t>
              </a:r>
              <a:endParaRPr kumimoji="0" lang="zh-CN" alt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92370" y="429895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quánwēi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号召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call, to appeal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hàozhào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鉴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鉴别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鉴于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鉴定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鉴赏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借鉴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829627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女儿不但开车技术好，还懂得鉴赏各种汽车。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这种研究方法借鉴了心理学中心理测量的方法。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濒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濒临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濒危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濒死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1111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那名地产大亨生意失败，濒临破产。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3473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穿山甲是原产于东南亚的濒危物种。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345"/>
              <a:ext cx="5660" cy="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换句话说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表示解释说明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63526" y="1882318"/>
            <a:ext cx="9147810" cy="1617584"/>
            <a:chOff x="518" y="3426"/>
            <a:chExt cx="14891" cy="1333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65"/>
              <a:ext cx="14891" cy="1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雪豹，这种皮毛上带着美丽花斑的大型猫科动物正濒临消亡，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换句话说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，在不久的将来我们很可能再也见不到这种动物。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37490" y="4158640"/>
            <a:ext cx="9271000" cy="1666816"/>
            <a:chOff x="518" y="3097"/>
            <a:chExt cx="14600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推销产品靠的是广告，但是做广告需要高额资金，这笔广告费最终还是会转嫁到产品上。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换句话说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，一个产品的广告越多，它的零售价格也会越高。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0" b="95161" l="1653" r="88843">
                        <a14:foregroundMark x1="6198" y1="40323" x2="11570" y2="70430"/>
                        <a14:foregroundMark x1="2066" y1="68817" x2="13636" y2="92473"/>
                        <a14:foregroundMark x1="52479" y1="27957" x2="52893" y2="45161"/>
                        <a14:foregroundMark x1="42975" y1="15591" x2="42975" y2="15591"/>
                        <a14:foregroundMark x1="36364" y1="10215" x2="36364" y2="10215"/>
                        <a14:foregroundMark x1="63223" y1="46774" x2="63223" y2="46774"/>
                        <a14:foregroundMark x1="86364" y1="76882" x2="86364" y2="76882"/>
                        <a14:foregroundMark x1="88017" y1="75269" x2="88017" y2="75269"/>
                        <a14:foregroundMark x1="33058" y1="88710" x2="55785" y2="89247"/>
                        <a14:foregroundMark x1="55785" y1="89247" x2="69008" y2="86022"/>
                        <a14:foregroundMark x1="6612" y1="94086" x2="51240" y2="89785"/>
                        <a14:foregroundMark x1="11157" y1="91935" x2="25207" y2="94086"/>
                        <a14:foregroundMark x1="3306" y1="94624" x2="26860" y2="95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82" y="2885431"/>
            <a:ext cx="970130" cy="7456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0" b="95781" l="3302" r="90566">
                        <a14:foregroundMark x1="54245" y1="83544" x2="54245" y2="91561"/>
                        <a14:foregroundMark x1="71226" y1="16878" x2="65566" y2="2954"/>
                        <a14:foregroundMark x1="27830" y1="23207" x2="10849" y2="19409"/>
                        <a14:foregroundMark x1="25000" y1="24051" x2="16981" y2="8861"/>
                        <a14:foregroundMark x1="45755" y1="13924" x2="32547" y2="2532"/>
                        <a14:foregroundMark x1="71226" y1="27848" x2="86792" y2="26160"/>
                        <a14:foregroundMark x1="69340" y1="37975" x2="90566" y2="44726"/>
                        <a14:foregroundMark x1="60377" y1="37975" x2="80189" y2="59916"/>
                        <a14:foregroundMark x1="75943" y1="54430" x2="79245" y2="67089"/>
                        <a14:foregroundMark x1="63679" y1="50211" x2="75472" y2="63713"/>
                        <a14:foregroundMark x1="28302" y1="34177" x2="3302" y2="42194"/>
                        <a14:foregroundMark x1="21226" y1="40084" x2="10849" y2="45992"/>
                        <a14:foregroundMark x1="22642" y1="32911" x2="5189" y2="27426"/>
                        <a14:foregroundMark x1="50000" y1="80591" x2="56604" y2="95781"/>
                        <a14:foregroundMark x1="83491" y1="2110" x2="71226" y2="23207"/>
                        <a14:foregroundMark x1="73585" y1="25738" x2="90566" y2="15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92" y="5662957"/>
            <a:ext cx="1033108" cy="1154937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885" y="1674687"/>
            <a:ext cx="1176579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有人这样说，结婚前要睁大眼睛仔细瞧，结婚后就要睁一只眼闭一只眼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5885" y="2754235"/>
            <a:ext cx="708078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现在，世界上每小时就又五千个孩子出生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65962" y="740410"/>
            <a:ext cx="9169051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把下列句子中叙述同一事物的两个小句用“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换句话说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”连接起来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25885" y="2231015"/>
            <a:ext cx="922079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中国古典小说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《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水浒传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》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中的武松赤手空拳打死了老虎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5885" y="3277455"/>
            <a:ext cx="758380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武松什么武器都没用，就用拳头打死了老虎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5885" y="3800675"/>
            <a:ext cx="883286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E.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婚前要多看看对方的短处，婚后要多想想对方的长处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5885" y="4323895"/>
            <a:ext cx="520661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F.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每天地球上就要多出十二万人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2502" y="4973353"/>
            <a:ext cx="7849936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A2A2B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  <a:cs typeface="Helvetica Light"/>
                <a:sym typeface="Helvetica Light"/>
              </a:rPr>
              <a:t>1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en-US" sz="2400" u="sng" dirty="0">
                <a:latin typeface="+mn-ea"/>
                <a:cs typeface="Helvetica Light"/>
                <a:sym typeface="Helvetica Light"/>
              </a:rPr>
              <a:t>                                                                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>
              <a:latin typeface="+mn-ea"/>
              <a:cs typeface="Helvetica Light"/>
              <a:sym typeface="Helvetica Light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A2A2B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  <a:cs typeface="Helvetica Light"/>
                <a:sym typeface="Helvetica Light"/>
              </a:rPr>
              <a:t>2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en-US" sz="2400" u="sng" dirty="0">
                <a:latin typeface="+mn-ea"/>
                <a:cs typeface="Helvetica Light"/>
                <a:sym typeface="Helvetica Light"/>
              </a:rPr>
              <a:t>                                                                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>
              <a:latin typeface="+mn-ea"/>
              <a:cs typeface="Helvetica Light"/>
              <a:sym typeface="Helvetica Light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A2A2B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  <a:cs typeface="Helvetica Light"/>
                <a:sym typeface="Helvetica Light"/>
              </a:rPr>
              <a:t>3</a:t>
            </a:r>
            <a:r>
              <a:rPr lang="zh-CN" altLang="en-US" sz="2400" dirty="0">
                <a:latin typeface="+mn-ea"/>
              </a:rPr>
              <a:t>）</a:t>
            </a:r>
            <a:r>
              <a:rPr lang="zh-CN" altLang="en-US" sz="2400" u="sng" dirty="0">
                <a:latin typeface="+mn-ea"/>
                <a:cs typeface="Helvetica Light"/>
                <a:sym typeface="Helvetica Light"/>
              </a:rPr>
              <a:t>                                                                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88213" y="4924844"/>
            <a:ext cx="19951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思源黑体 CN Regular" panose="020B0500000000000000" pitchFamily="34" charset="-122"/>
                <a:sym typeface="SimSun" panose="02010600030101010101" pitchFamily="2" charset="-122"/>
              </a:rPr>
              <a:t>A  E</a:t>
            </a:r>
            <a:endParaRPr lang="zh-CN" altLang="en-US" sz="28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76295" y="5554281"/>
            <a:ext cx="19951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思源黑体 CN Regular" panose="020B0500000000000000" pitchFamily="34" charset="-122"/>
                <a:sym typeface="SimSun" panose="02010600030101010101" pitchFamily="2" charset="-122"/>
              </a:rPr>
              <a:t>B  D</a:t>
            </a:r>
            <a:endParaRPr lang="zh-CN" altLang="en-US" sz="28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15793" y="6108562"/>
            <a:ext cx="19951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思源黑体 CN Regular" panose="020B0500000000000000" pitchFamily="34" charset="-122"/>
                <a:sym typeface="SimSun" panose="02010600030101010101" pitchFamily="2" charset="-122"/>
              </a:rPr>
              <a:t>C  F</a:t>
            </a:r>
            <a:endParaRPr lang="zh-CN" altLang="en-US" sz="28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动物试验证实了这种新药的抗癌作用。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我想快点看到成效。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zhènɡshí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证实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</a:t>
              </a: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 confirm, to verify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chénɡxiào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成效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effect, result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这学期我的数学成绩有了显著进步。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6451"/>
            <a:chOff x="7787" y="2920"/>
            <a:chExt cx="5660" cy="2232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xiǎnzhù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显著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conspicuous, notable, striking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企业生命之树的土壤是用户。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浓厚的乌云遮住了天空。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yònɡhù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用户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user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nónɡhòu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浓厚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 strong, pronounced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老师在统计春游人数。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tǒnɡjì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统计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 to calculate, to count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8820"/>
            <a:chOff x="304" y="2028"/>
            <a:chExt cx="3491" cy="5132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证实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confirm, to verify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zhènɡshí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显著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conspicuous, notable, striking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xiǎnzhù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成效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effect, result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0438" y="874395"/>
            <a:ext cx="2658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chénɡxiào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369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用户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user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214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yònɡhù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1769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浓厚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strong, pronounced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91769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nónɡhòu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20784" y="3644778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统计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calculate, to count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086786" y="4334974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tǒnɡjì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为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所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</a:t>
              </a:r>
              <a:endParaRPr lang="zh-CN" altLang="en-US" sz="32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为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+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/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名词短语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+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所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+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肯定形式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1925271"/>
            <a:ext cx="9271000" cy="1316987"/>
            <a:chOff x="518" y="3097"/>
            <a:chExt cx="14600" cy="137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87"/>
              <a:ext cx="14600" cy="1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更严峻的是自然保护区的影像空白，很多特有物种，还没来得及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所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了解，就消失了。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115775"/>
            <a:ext cx="9174480" cy="176007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我们要通过教育，使原来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少数人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所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掌握的科学知识，在较短的时间内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更多的人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所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掌握，并不断扩大其传播范围。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26" b="94118" l="1887" r="99245">
                        <a14:foregroundMark x1="9811" y1="27273" x2="64528" y2="30481"/>
                        <a14:foregroundMark x1="3774" y1="18182" x2="17358" y2="26203"/>
                        <a14:foregroundMark x1="4151" y1="25134" x2="2264" y2="43850"/>
                        <a14:foregroundMark x1="2264" y1="43850" x2="9057" y2="86096"/>
                        <a14:foregroundMark x1="50943" y1="25668" x2="72075" y2="27807"/>
                        <a14:foregroundMark x1="72075" y1="27807" x2="73585" y2="60428"/>
                        <a14:foregroundMark x1="73585" y1="60428" x2="50189" y2="81283"/>
                        <a14:foregroundMark x1="69811" y1="25668" x2="86415" y2="32620"/>
                        <a14:foregroundMark x1="86415" y1="32620" x2="73962" y2="66310"/>
                        <a14:foregroundMark x1="73962" y1="66310" x2="62642" y2="48128"/>
                        <a14:foregroundMark x1="62642" y1="48128" x2="79623" y2="27807"/>
                        <a14:foregroundMark x1="79623" y1="27807" x2="81509" y2="27807"/>
                        <a14:foregroundMark x1="80377" y1="26203" x2="92075" y2="25668"/>
                        <a14:foregroundMark x1="92075" y1="25668" x2="91698" y2="50802"/>
                        <a14:foregroundMark x1="91698" y1="50802" x2="80000" y2="60428"/>
                        <a14:foregroundMark x1="80000" y1="60428" x2="81887" y2="41176"/>
                        <a14:foregroundMark x1="95849" y1="27807" x2="96226" y2="49198"/>
                        <a14:foregroundMark x1="96226" y1="49198" x2="86792" y2="59893"/>
                        <a14:foregroundMark x1="86792" y1="59893" x2="94717" y2="31016"/>
                        <a14:foregroundMark x1="94717" y1="31016" x2="95472" y2="30481"/>
                        <a14:foregroundMark x1="92075" y1="19251" x2="98868" y2="48663"/>
                        <a14:foregroundMark x1="98868" y1="48663" x2="94340" y2="75936"/>
                        <a14:foregroundMark x1="94340" y1="75936" x2="90943" y2="82353"/>
                        <a14:foregroundMark x1="2264" y1="87701" x2="96604" y2="78075"/>
                        <a14:foregroundMark x1="6038" y1="89305" x2="25283" y2="94118"/>
                        <a14:foregroundMark x1="25283" y1="94118" x2="95094" y2="77005"/>
                        <a14:foregroundMark x1="95094" y1="77005" x2="95094" y2="77005"/>
                        <a14:foregroundMark x1="46415" y1="89840" x2="64528" y2="93583"/>
                        <a14:foregroundMark x1="64528" y1="93583" x2="99245" y2="91444"/>
                        <a14:foregroundMark x1="3774" y1="92513" x2="18491" y2="94118"/>
                        <a14:foregroundMark x1="18491" y1="94118" x2="75849" y2="92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94" y="1030025"/>
            <a:ext cx="1526743" cy="107736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为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所</a:t>
              </a:r>
              <a:r>
                <a:rPr lang="en-US" altLang="zh-CN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……</a:t>
              </a:r>
              <a:endParaRPr lang="zh-CN" altLang="en-US" sz="32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+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为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+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/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名词短语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+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所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+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否定形式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2205860"/>
            <a:ext cx="9271000" cy="819492"/>
            <a:chOff x="518" y="3097"/>
            <a:chExt cx="14600" cy="137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87"/>
              <a:ext cx="14600" cy="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他是个有原则的人，绝不会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金钱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所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惑。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366296"/>
            <a:ext cx="9173845" cy="1107578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90" y="3460"/>
              <a:ext cx="13266" cy="1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说到那个电影，没有一个人不喜欢，没有一个人不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电影中的人物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所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感动。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97" b="90805" l="5238" r="92857">
                        <a14:foregroundMark x1="43333" y1="14943" x2="41905" y2="36207"/>
                        <a14:foregroundMark x1="41905" y1="36207" x2="45714" y2="53448"/>
                        <a14:foregroundMark x1="43810" y1="6897" x2="40952" y2="33333"/>
                        <a14:foregroundMark x1="40952" y1="33333" x2="43810" y2="43678"/>
                        <a14:foregroundMark x1="20952" y1="20690" x2="34762" y2="50000"/>
                        <a14:foregroundMark x1="52381" y1="39080" x2="68095" y2="27586"/>
                        <a14:foregroundMark x1="68095" y1="27586" x2="49524" y2="58046"/>
                        <a14:foregroundMark x1="58095" y1="31609" x2="74762" y2="44828"/>
                        <a14:foregroundMark x1="74762" y1="44828" x2="52857" y2="66667"/>
                        <a14:foregroundMark x1="32381" y1="54023" x2="14762" y2="81034"/>
                        <a14:foregroundMark x1="14762" y1="81034" x2="6190" y2="81034"/>
                        <a14:foregroundMark x1="13333" y1="90805" x2="13333" y2="90805"/>
                        <a14:foregroundMark x1="85714" y1="78161" x2="85714" y2="78161"/>
                        <a14:foregroundMark x1="92857" y1="81034" x2="85238" y2="78161"/>
                        <a14:foregroundMark x1="85714" y1="89655" x2="85714" y2="89655"/>
                        <a14:foregroundMark x1="64762" y1="36782" x2="55238" y2="59770"/>
                        <a14:foregroundMark x1="55238" y1="59770" x2="65238" y2="47126"/>
                        <a14:foregroundMark x1="48095" y1="35057" x2="39048" y2="54023"/>
                        <a14:foregroundMark x1="39048" y1="54023" x2="55714" y2="37356"/>
                        <a14:foregroundMark x1="55714" y1="37356" x2="56190" y2="38506"/>
                        <a14:foregroundMark x1="36190" y1="20690" x2="40952" y2="39080"/>
                        <a14:foregroundMark x1="44762" y1="18966" x2="48095" y2="48276"/>
                        <a14:foregroundMark x1="49524" y1="17241" x2="52381" y2="48851"/>
                        <a14:foregroundMark x1="56190" y1="34483" x2="72857" y2="28736"/>
                        <a14:foregroundMark x1="72857" y1="28736" x2="79048" y2="31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8" y="4962496"/>
            <a:ext cx="1448492" cy="12001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89063" l="5430" r="93213">
                        <a14:foregroundMark x1="11765" y1="34375" x2="5430" y2="65104"/>
                        <a14:foregroundMark x1="5430" y1="65104" x2="10407" y2="67708"/>
                        <a14:foregroundMark x1="80543" y1="39063" x2="71041" y2="53125"/>
                        <a14:foregroundMark x1="72851" y1="38542" x2="74208" y2="54688"/>
                        <a14:foregroundMark x1="84163" y1="33854" x2="93213" y2="3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09" y="1608075"/>
            <a:ext cx="1147786" cy="997172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494"/>
              <a:ext cx="17673" cy="12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为</a:t>
              </a:r>
              <a:r>
                <a:rPr lang="en-US" altLang="zh-CN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……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所</a:t>
              </a:r>
              <a:r>
                <a:rPr lang="en-US" altLang="zh-CN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……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179944" y="2002711"/>
            <a:ext cx="305724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为很多人所称道</a:t>
            </a:r>
            <a:endParaRPr lang="zh-CN" altLang="en-US" sz="32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9974" y="2099642"/>
            <a:ext cx="98283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京酱肉丝这道菜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。（很多人，称道）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5351442" y="3606764"/>
            <a:ext cx="2236510" cy="6498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为大雪所困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1097851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连日大雪，部分牧民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，日前，救助他们的队伍已经出发，会给他们代入食品和义务。（大雪，困）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7073067" y="5346848"/>
            <a:ext cx="2646878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为人们所利用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1108964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废气、废水有望真正变废为宝，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en-US" altLang="zh-CN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（人们，利用）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这一点足以让人永远记住他。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他心甘情愿为儿子输血。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学校设了个意见箱，以便师生提意见。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希望是支撑着世界的柱子。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zúyǐ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足以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be enough, to be sufficient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853333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8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xīnɡānqínɡyuàn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心甘情愿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be most willing to (do </a:t>
            </a:r>
            <a:r>
              <a:rPr lang="en-US" altLang="zh-CN" sz="1600" b="1" kern="100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sth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.), to do </a:t>
            </a:r>
            <a:r>
              <a:rPr lang="en-US" altLang="zh-CN" sz="1600" b="1" kern="100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sth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gladly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yǐbiàn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以便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conj.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 that, in order to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zhīchēnɡ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支撑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prop up, to sustain, to support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这种产品目前很畅销。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耐心和恒心总会得到报酬的。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这里仿佛是一个白色的童话世界。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chànɡxiāo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畅销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sell well, to be in great demand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bàochóu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报酬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pay, remuneration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tónɡhuà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童话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fairy tale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足以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enough, to be sufficient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zúyǐ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以便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conj. so that, in order to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yǐbiàn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0305" y="127635"/>
            <a:ext cx="2253615" cy="3194050"/>
            <a:chOff x="9257" y="2028"/>
            <a:chExt cx="354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7" y="4252"/>
              <a:ext cx="3549" cy="2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心甘情愿</a:t>
              </a:r>
              <a:endParaRPr lang="en-US" altLang="zh-CN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most willing to (do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sth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.), to do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sth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. gladly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20542" y="863600"/>
            <a:ext cx="2611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xīnɡānqínɡyuàn</a:t>
            </a:r>
            <a:endParaRPr lang="en-US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支撑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prop up, to sustain, to support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zhīchēnɡ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畅销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sell well, to be in great demand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6689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chànɡxiāo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报酬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pay, remuneration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bàochóu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童话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fairy tale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tónɡhuà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136893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撑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02386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02640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026403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65773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撑腰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撑伞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硬撑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撑破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支撑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201573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018273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018273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5419"/>
            <a:ext cx="717349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有妈妈给我撑腰，我什么也不怕！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3007603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005063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010143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57463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新的教学模式应以信息技术、网络技术为支撑。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4" name="组合 3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8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11" name="椭圆 1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3" name="图片 1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4" name="文本框 7"/>
          <p:cNvSpPr txBox="1"/>
          <p:nvPr/>
        </p:nvSpPr>
        <p:spPr>
          <a:xfrm>
            <a:off x="3243580" y="4030345"/>
            <a:ext cx="8450580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甘苦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甘当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甘愿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苦尽甘来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5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8" name="椭圆 1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9" name="图片 18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20" name="文本框 7"/>
          <p:cNvSpPr txBox="1"/>
          <p:nvPr/>
        </p:nvSpPr>
        <p:spPr>
          <a:xfrm>
            <a:off x="3243580" y="5111115"/>
            <a:ext cx="89954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父亲做了几十年警察，其中的甘苦，只有他自己知道。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1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5" name="椭圆 2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0" name="图片 2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32" name="文本框 7"/>
          <p:cNvSpPr txBox="1"/>
          <p:nvPr/>
        </p:nvSpPr>
        <p:spPr>
          <a:xfrm>
            <a:off x="3243580" y="613473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为了敦煌艺术，他甘愿牺牲一切。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" grpId="0" bldLvl="0" animBg="1"/>
      <p:bldP spid="16" grpId="0" bldLvl="0" animBg="1"/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动物保护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56861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换句话说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、为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……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所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……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、足以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8045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以便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便于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357216"/>
            <a:ext cx="79367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）通过分析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注视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的“视”字的构成，了解汉字形、音、义之间的关系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311038"/>
            <a:ext cx="24929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鉴别”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9231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P163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885424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压抑、注视、濒临、斑、致力、风餐露宿、心甘情愿、支撑、报酬、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酬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报酬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应酬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酬谢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酬金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壮志未酬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1" y="3307114"/>
            <a:ext cx="7885764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那个演员拿了很高的酬金，却没有高水平。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公司规定，工人超额完成任务，能以高标准得到报酬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217663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00066" y="3193415"/>
            <a:ext cx="2263227" cy="1760140"/>
            <a:chOff x="8408" y="3144"/>
            <a:chExt cx="4515" cy="195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08" y="3219"/>
              <a:ext cx="4515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足以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表示完全可以，完全能够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357944"/>
            <a:ext cx="9173798" cy="1764218"/>
            <a:chOff x="517" y="3426"/>
            <a:chExt cx="1489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514"/>
              <a:ext cx="14891" cy="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他们不分昼夜地奔波，渴望拍出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足以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使人疯狂的照片，吸引大家心甘情愿地去购买，以便支撑他们深入野外的巨大开支。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531678"/>
            <a:ext cx="9271000" cy="783269"/>
            <a:chOff x="518" y="3097"/>
            <a:chExt cx="14600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58"/>
              <a:ext cx="14600" cy="1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对这样的坏人不严惩就不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足以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平民愤。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710901"/>
            <a:ext cx="9174480" cy="1635990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跟儿童谈话很讲究技巧，必须随机应变，要能够随时提出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足以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了解儿童心理状态而又不会引起儿童反感的问题。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49" b="98755" l="7487" r="91979">
                        <a14:foregroundMark x1="39572" y1="17012" x2="56684" y2="10788"/>
                        <a14:foregroundMark x1="55615" y1="5809" x2="39037" y2="22407"/>
                        <a14:foregroundMark x1="10160" y1="38589" x2="10160" y2="38589"/>
                        <a14:foregroundMark x1="8021" y1="37759" x2="8021" y2="37759"/>
                        <a14:foregroundMark x1="42246" y1="22407" x2="47594" y2="46473"/>
                        <a14:foregroundMark x1="92513" y1="54357" x2="92513" y2="54357"/>
                        <a14:foregroundMark x1="26203" y1="80913" x2="27273" y2="97095"/>
                        <a14:foregroundMark x1="80749" y1="88797" x2="77540" y2="98755"/>
                        <a14:foregroundMark x1="66845" y1="90871" x2="66845" y2="90871"/>
                        <a14:foregroundMark x1="66310" y1="93776" x2="66310" y2="93776"/>
                        <a14:foregroundMark x1="65241" y1="94606" x2="65241" y2="94606"/>
                        <a14:foregroundMark x1="48663" y1="22407" x2="56684" y2="46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10" y="395313"/>
            <a:ext cx="751045" cy="967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2" b="99571" l="5723" r="92470">
                        <a14:foregroundMark x1="9940" y1="56223" x2="8434" y2="72961"/>
                        <a14:foregroundMark x1="8434" y1="72961" x2="10241" y2="87124"/>
                        <a14:foregroundMark x1="10241" y1="87124" x2="11446" y2="89270"/>
                        <a14:foregroundMark x1="9639" y1="88412" x2="34337" y2="87983"/>
                        <a14:foregroundMark x1="34337" y1="87983" x2="52410" y2="89270"/>
                        <a14:foregroundMark x1="12048" y1="80687" x2="36145" y2="73820"/>
                        <a14:foregroundMark x1="36145" y1="73820" x2="20783" y2="71245"/>
                        <a14:foregroundMark x1="20783" y1="71245" x2="24699" y2="67382"/>
                        <a14:foregroundMark x1="9639" y1="75966" x2="19277" y2="87554"/>
                        <a14:foregroundMark x1="19277" y1="87554" x2="25000" y2="79399"/>
                        <a14:foregroundMark x1="9940" y1="81545" x2="21084" y2="82833"/>
                        <a14:foregroundMark x1="21084" y1="82833" x2="9036" y2="84120"/>
                        <a14:foregroundMark x1="9036" y1="84120" x2="9036" y2="87124"/>
                        <a14:foregroundMark x1="9940" y1="72103" x2="5723" y2="88841"/>
                        <a14:foregroundMark x1="5723" y1="88841" x2="17771" y2="88841"/>
                        <a14:foregroundMark x1="17771" y1="88841" x2="25904" y2="82833"/>
                        <a14:foregroundMark x1="37048" y1="74249" x2="53313" y2="78112"/>
                        <a14:foregroundMark x1="53313" y1="78112" x2="42169" y2="79828"/>
                        <a14:foregroundMark x1="42169" y1="79828" x2="52108" y2="70386"/>
                        <a14:foregroundMark x1="35241" y1="81974" x2="50301" y2="93991"/>
                        <a14:foregroundMark x1="50301" y1="93991" x2="72892" y2="84549"/>
                        <a14:foregroundMark x1="72892" y1="84549" x2="49699" y2="81116"/>
                        <a14:foregroundMark x1="49699" y1="81116" x2="42470" y2="88412"/>
                        <a14:foregroundMark x1="16566" y1="92275" x2="33434" y2="91416"/>
                        <a14:foregroundMark x1="33434" y1="91416" x2="54518" y2="95708"/>
                        <a14:foregroundMark x1="7229" y1="93562" x2="38554" y2="97425"/>
                        <a14:foregroundMark x1="38554" y1="97425" x2="41566" y2="99571"/>
                        <a14:foregroundMark x1="91867" y1="50644" x2="92470" y2="92704"/>
                        <a14:foregroundMark x1="92470" y1="92704" x2="92169" y2="93991"/>
                        <a14:foregroundMark x1="70482" y1="4292" x2="60542" y2="8155"/>
                        <a14:foregroundMark x1="62651" y1="37339" x2="64759" y2="57940"/>
                        <a14:foregroundMark x1="26205" y1="41202" x2="18373" y2="36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48" y="5756123"/>
            <a:ext cx="1377379" cy="9666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1774895"/>
            <a:ext cx="778610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听说我们一年浪费掉的粮食够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50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万人吃一天了。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453406"/>
            <a:ext cx="1861820" cy="1397635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139966"/>
            <a:ext cx="1862455" cy="1398270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6990" y="4703998"/>
            <a:ext cx="961442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哪怕在知识或信息方面只领先或落后几个星期、几天，甚至几个小时，就完全能够使一个企业利润剧增或面临破产？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足以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3293451"/>
            <a:ext cx="521168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这些材料完全能够说明问题了。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4896267"/>
            <a:ext cx="1925955" cy="1446530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86990" y="2341950"/>
            <a:ext cx="850425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听说我们一年浪费掉的粮食</a:t>
            </a:r>
            <a:r>
              <a:rPr lang="zh-CN" altLang="en-US" sz="2800" u="sng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足以</a:t>
            </a:r>
            <a:r>
              <a:rPr lang="zh-CN" altLang="en-US" sz="2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够</a:t>
            </a:r>
            <a:r>
              <a:rPr lang="en-US" altLang="zh-CN" sz="2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50</a:t>
            </a:r>
            <a:r>
              <a:rPr lang="zh-CN" altLang="en-US" sz="2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万人吃一天了。</a:t>
            </a:r>
            <a:endParaRPr lang="zh-CN" altLang="en-US" sz="2800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86990" y="3842003"/>
            <a:ext cx="449353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这些材料</a:t>
            </a:r>
            <a:r>
              <a:rPr lang="zh-CN" altLang="en-US" sz="2800" u="sng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足以</a:t>
            </a:r>
            <a:r>
              <a:rPr lang="zh-CN" altLang="en-US" sz="28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说明问题了。</a:t>
            </a:r>
            <a:endParaRPr lang="zh-CN" altLang="en-US" sz="2800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86990" y="5607348"/>
            <a:ext cx="952881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哪怕在知识或信息方面只领先或落后几个星期、几天，甚至几个小时，就</a:t>
            </a:r>
            <a:r>
              <a:rPr lang="zh-CN" altLang="en-US" sz="2400" u="sng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足以</a:t>
            </a:r>
            <a:r>
              <a:rPr lang="zh-CN" altLang="en-US" sz="24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使一个企业利润剧增或面临破产？</a:t>
            </a:r>
            <a:endParaRPr lang="zh-CN" altLang="en-US" sz="2400" u="sng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婚姻是个很难的课题。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城市里有很多立体交通。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6451"/>
            <a:chOff x="7787" y="2920"/>
            <a:chExt cx="5660" cy="2232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kètí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课题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question or topic for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study, issue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6451"/>
            <a:chOff x="7787" y="2920"/>
            <a:chExt cx="5660" cy="2232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lìtǐ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立体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three-dimensional, stereoscopic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他还原了一段真实的历史。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6451"/>
            <a:chOff x="7787" y="2920"/>
            <a:chExt cx="5660" cy="2232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huányuán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还原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restore to the original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state or shape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济南真是名副其实的泉城。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他的绘画技术很高超。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0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mínɡfùqíshí</a:t>
              </a:r>
              <a:endParaRPr lang="en-US" altLang="zh-CN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名副其实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be worthy of the name to live up to one's reputation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ɡāochāo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高超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superb, excellent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素质决定命运。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sùzhì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素质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quality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课题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question or topic for study, issue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kètí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8820"/>
            <a:chOff x="9330" y="2028"/>
            <a:chExt cx="3465" cy="5132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还原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restore to the original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state or shape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10485" y="901065"/>
            <a:ext cx="2563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huányuán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8820"/>
            <a:chOff x="9330" y="2028"/>
            <a:chExt cx="3479" cy="5132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立体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three-dimensional, stereoscopic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0438" y="874395"/>
            <a:ext cx="2658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lìtǐ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369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名副其实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worthy of the name to live up to one's reputation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214" y="4429125"/>
            <a:ext cx="2754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mínɡfùqíshí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1769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高超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superb, excellent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801297" y="4364355"/>
            <a:ext cx="2627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ɡāochāo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20784" y="3644778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素质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quality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086786" y="4334974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sùzhì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4" y="2619375"/>
            <a:ext cx="6589395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足以：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压抑：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显著：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统计：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还原：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高超：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7310"/>
            <a:ext cx="1219200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13610" y="-131349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3867" y="6525"/>
                  <a:ext cx="17749" cy="904"/>
                  <a:chOff x="6001" y="6525"/>
                  <a:chExt cx="17749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001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9688" y="6525"/>
                    <a:ext cx="14062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Xu Jian and his team of wildlife photographers       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16</a:t>
                  </a:r>
                  <a:r>
                    <a:rPr kumimoji="0" lang="zh-CN" alt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徐健和他的野生动物摄影师们</a:t>
                  </a:r>
                  <a:endParaRPr kumimoji="0" lang="zh-CN" alt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lang="en-US" altLang="zh-CN" sz="4000" b="1" dirty="0">
                  <a:solidFill>
                    <a:srgbClr val="9F313C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野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野生、野外、野地、野餐、野花、野草、野菜、野马、 野牛、野狗、野猫、野兽、山野、田野 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亡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消亡、死亡、灭亡、危亡、兴亡、存亡、伤亡、亡国、亡故、亡友 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露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暴露、表露、透露、流露、吐露心声、原形毕露、露头、出头露面、风餐露宿 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严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严峻、严厉、严格、严寒、严肃、严正、严办、严明、严冬、严重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49" y="2440940"/>
            <a:ext cx="2476061" cy="1958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43" y="671605"/>
            <a:ext cx="1097915" cy="636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76" y="5353285"/>
            <a:ext cx="1042670" cy="633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313" y="7450448"/>
            <a:ext cx="587375" cy="57910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yěshēnɡ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野生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wild, uncultivated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国家禁止猎杀珍稀野生动物。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16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20" y="2786679"/>
            <a:ext cx="2085340" cy="126686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473" y="5340380"/>
            <a:ext cx="668655" cy="65923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078" y="521052"/>
            <a:ext cx="1185844" cy="937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73" y="-1211766"/>
            <a:ext cx="1075055" cy="62353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78" y="7312645"/>
            <a:ext cx="897446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yāyì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压抑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constrain, to suppress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contain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6" y="5401945"/>
            <a:ext cx="5724264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整个会场的气氛很压抑。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36" y="2336800"/>
            <a:ext cx="2197571" cy="21666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90" y="5318760"/>
            <a:ext cx="738759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748" y="765676"/>
            <a:ext cx="738505" cy="44864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30" y="-1178685"/>
            <a:ext cx="711142" cy="5624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812" y="7512207"/>
            <a:ext cx="586376" cy="4555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wánbì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完毕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finish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662269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我工作完毕，已是凌晨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5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时多了。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446" y="2336800"/>
            <a:ext cx="2274952" cy="21666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288" y="5318760"/>
            <a:ext cx="905564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748" y="625948"/>
            <a:ext cx="738505" cy="72810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086" y="-1178685"/>
            <a:ext cx="925830" cy="5624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53" y="7512207"/>
            <a:ext cx="785495" cy="4555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dènɡ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瞪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glare to stare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662269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那个女孩瞪了一眼老太太。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67" y="2515870"/>
            <a:ext cx="2327661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040" y="5423188"/>
            <a:ext cx="883920" cy="51267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70" y="509305"/>
            <a:ext cx="100946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070" y="-1224169"/>
            <a:ext cx="656590" cy="64734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667" y="7312645"/>
            <a:ext cx="1080667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zhùshì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注视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gaze at, to look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attentively at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领导一面讲话，一面注视着众人。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0" y="2670252"/>
            <a:ext cx="2585720" cy="14997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43" y="5171207"/>
            <a:ext cx="1261314" cy="997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325" y="676910"/>
            <a:ext cx="807489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78" y="-1327355"/>
            <a:ext cx="897446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04" y="7420391"/>
            <a:ext cx="1052195" cy="63921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bān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斑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spot,</a:t>
              </a:r>
              <a:r>
                <a:rPr lang="zh-CN" altLang="en-US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speckle, mark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113206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他左边额头有青黑色的老人斑。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野生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wild, uncultivated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yěshēnɡ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完毕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finish </a:t>
              </a:r>
              <a:endParaRPr lang="zh-CN" altLang="en-US" sz="5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wánbì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91075" y="127635"/>
            <a:ext cx="2621280" cy="3194050"/>
            <a:chOff x="8959" y="2028"/>
            <a:chExt cx="412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8959" y="4252"/>
              <a:ext cx="4128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压抑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constrain, to suppress to contain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yāyì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瞪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glare to stare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dènɡ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注视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gaze at, to look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attentively at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9107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zhùshì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斑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spot, speckle, mark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bān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抑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压抑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抑制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抑扬顿挫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再也压抑不住自己的情绪，失声痛苦起来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毫无抑扬顿挫地说话，是最易使听者感到疲倦的。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电视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重视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忽视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视力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歧视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注视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716645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体育运动关系到同学们的身体健康，不可忽视。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走路的时候，眼睛要注视着前方。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斑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斑斓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斑白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斑马线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斑驳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可见一斑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07114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行人走在斑马线上时，司机应该停车。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刚步入而立之年的她，已是两鬓斑白，满头花发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08320" y="3790298"/>
            <a:ext cx="6369050" cy="115235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2424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3839193"/>
            <a:ext cx="636841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大家现在要努力掌握各种相关知识，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以便</a:t>
            </a:r>
            <a:r>
              <a:rPr lang="en-US" altLang="zh-CN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便于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将来更好地工作。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13026" y="4593271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都有使后边说的目的容易实现的意思</a:t>
            </a:r>
            <a:endParaRPr lang="en-US" altLang="zh-CN" sz="1800" b="1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便于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以便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210875" flipV="1">
            <a:off x="2169214" y="3888560"/>
            <a:ext cx="3319005" cy="331478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504316"/>
            <a:ext cx="6369050" cy="909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529715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为了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便于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管理，我们制定了一些规章制度。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1978024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动词，可以用于前一小句中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82495" y="181292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604510" y="2592059"/>
            <a:ext cx="6369050" cy="9276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4510" y="2522207"/>
            <a:ext cx="6368415" cy="593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这种新型电脑体积小，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便于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大家携带。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4249" y="3086405"/>
            <a:ext cx="63693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可以表示因为自身具备某种条件而达成后边的某种结果或效果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868529">
            <a:off x="2267585" y="2483165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25"/>
          <p:cNvSpPr/>
          <p:nvPr/>
        </p:nvSpPr>
        <p:spPr>
          <a:xfrm>
            <a:off x="5617842" y="5271465"/>
            <a:ext cx="6369050" cy="90902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7842" y="5296864"/>
            <a:ext cx="63684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你先把材料准备好，</a:t>
            </a:r>
            <a:r>
              <a:rPr lang="zh-CN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以便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小组开会研究。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8477" y="5745173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连词，只能用于后一小句开头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 rot="405880" flipV="1">
            <a:off x="2407912" y="5333093"/>
            <a:ext cx="2992296" cy="536212"/>
            <a:chOff x="7325474" y="3820934"/>
            <a:chExt cx="1340854" cy="263931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C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704662"/>
            <a:ext cx="1047496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为了以便联系，老师把所有学生的电话制成了一张表。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000062"/>
            <a:ext cx="901954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你把需要用到的各种食材都准备好，这样便于制作。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318004"/>
            <a:ext cx="10354310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请参加此次活动的人员报一下名，以便我们统计人数。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672454"/>
            <a:ext cx="86588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场地很大，以便大家开展活动。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7310"/>
            <a:ext cx="1219200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13610" y="-131349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3867" y="6525"/>
                  <a:ext cx="17749" cy="904"/>
                  <a:chOff x="6001" y="6525"/>
                  <a:chExt cx="17749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001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9688" y="6525"/>
                    <a:ext cx="14062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Xu Jian and his team of wildlife photographers       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16</a:t>
                  </a:r>
                  <a:r>
                    <a:rPr kumimoji="0" lang="zh-CN" alt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徐健和他的野生动物摄影师们</a:t>
                  </a:r>
                  <a:endParaRPr kumimoji="0" lang="zh-CN" alt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不要指望生活会完全公平的。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当时我是浑然无知，脑子里一片空白。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用脑思考，用心琢磨，用行动证实。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zhǐwànɡ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指望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look forward to, to count 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kònɡbái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空白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blank space, margin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zuómo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琢磨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turn </a:t>
            </a:r>
            <a:r>
              <a:rPr lang="en-US" altLang="zh-CN" sz="1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sth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over in one's mind, to ponder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他在学习上刻苦认真，昼夜不停。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穷人奔波是为了填饱肚子。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鸟儿渴望洁净的天空。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zhòuyè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昼夜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day and night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bēnbō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奔波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rush about, to be busy running about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kěwànɡ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渴望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long for, to thirst for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指望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look forward to, to count on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zhǐwànɡ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5490" y="165100"/>
            <a:ext cx="2209165" cy="3258820"/>
            <a:chOff x="9316" y="2028"/>
            <a:chExt cx="3479" cy="5132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6" y="4252"/>
              <a:ext cx="3479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琢磨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turn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sth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. over in one's mind, to ponder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zuómo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空白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blank space, margin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kònɡbái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昼夜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day and night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zhòuyè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258820"/>
            <a:chOff x="4717" y="1909"/>
            <a:chExt cx="3511" cy="5132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奔波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rush about, to be busy running about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9107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bēnbō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渴望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long for, to thirst for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kěwànɡ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ctr" eaLnBrk="1"/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00350" y="638810"/>
            <a:ext cx="7529513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渴望  高超  昼夜  完毕  浓厚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一天的工作处理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，她终于可以休息一下了。在不分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的忙碌之外，她非常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拥有一段属于自己的时间。安静地读点儿书，去旅行，或者做自己喜欢做的事情。她对摄影有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的兴趣，而且拍摄技术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，如果有时间，她很想约上几个朋友，一起去野外拍些照片。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50850" y="317597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昼夜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68277" y="31102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渴望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576955" y="2426040"/>
            <a:ext cx="1691322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完毕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81785" y="46472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浓厚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31330" y="45491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高超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国家致力于教育事业和人才的培养。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人民敬爱自己的领袖。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你能辨认出这是谁的字迹吗？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安于现状不是我的个性。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zhìlì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致力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be devoted to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lǐnɡxiù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领袖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leader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biànrèn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辨认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recognize, to identify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0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xiànzhuànɡ</a:t>
            </a:r>
            <a:endParaRPr lang="en-US" altLang="zh-CN" sz="40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现状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fr-FR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current situation,status quo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除了实验，没有别的办法可以识别错误。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请你讲一讲这件事的来历。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296150" y="4599166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没有加糖的咖啡，喝起来是苦涩的。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shíbié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识别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distinguish, to identify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láilì</a:t>
            </a:r>
            <a:endParaRPr sz="4400" dirty="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来历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origin, source, background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kǔsè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苦涩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adj. pained, agonized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致力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 devoted to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lvl="0" algn="ctr"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zhìlì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53862" y="155327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04" y="4206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辨认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recognize, to identify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161151" y="853827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biànrèn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35250" y="163054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领袖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leader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547315" y="899019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lǐnɡxiù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44167" y="184256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现状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fr-FR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current situation,status quo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9687957" y="920221"/>
            <a:ext cx="2504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xiànzhuànɡ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57461" y="3582485"/>
            <a:ext cx="2242820" cy="3194050"/>
            <a:chOff x="9281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81" y="4384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识别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distinguish, to identify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2849348" y="4432324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shíbié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803293" y="3586072"/>
            <a:ext cx="2257425" cy="3194050"/>
            <a:chOff x="4718" y="1909"/>
            <a:chExt cx="3555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62" y="4067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来历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origin,source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, background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5767253" y="4314112"/>
            <a:ext cx="231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láilì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511174" y="3586072"/>
            <a:ext cx="2257425" cy="3194050"/>
            <a:chOff x="9240" y="2028"/>
            <a:chExt cx="355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9" name="文本框 7"/>
            <p:cNvSpPr txBox="1"/>
            <p:nvPr/>
          </p:nvSpPr>
          <p:spPr>
            <a:xfrm>
              <a:off x="9240" y="4183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苦涩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adj. pained, agonized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302576" y="4303733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kǔsè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8" grpId="0"/>
      <p:bldP spid="5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91114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致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7808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80624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80624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19994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致力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致辞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致使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致谢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致富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致命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6995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72494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72494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07114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这家生产商一直致力于生产高品质的电池。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61824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59284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64364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11684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这场感冒对虚弱的他来说，可能是致命的。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00350" y="638810"/>
            <a:ext cx="8029575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童话  畅销  足以  报酬  心甘情愿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222115"/>
            <a:chOff x="108" y="-186"/>
            <a:chExt cx="19025" cy="6649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496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我的朋友是个作家，他写的书很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，自然他得到的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也不少。年轻女孩子喜欢他写的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式的爱情故事，虽然不真实，但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带给人幻想和安慰。所以，每当他的新书出版，他的书迷们都会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起大早排队去购买。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58520" y="3175975"/>
            <a:ext cx="1587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报酬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00962" y="3157242"/>
            <a:ext cx="1919921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童话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69697" y="2370137"/>
            <a:ext cx="1691322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畅销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67722" y="39039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足以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09547" y="4606292"/>
            <a:ext cx="24771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心甘情愿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5884944" cy="36986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例：来历：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经历 历史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简历 学历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濒临：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领袖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识别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报酬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山脉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230" y="2772"/>
              <a:ext cx="3491" cy="1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铺天盖地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席卷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纵横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目睹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11378" y="4094480"/>
            <a:ext cx="1835607" cy="2567940"/>
            <a:chOff x="3075" y="705"/>
            <a:chExt cx="3720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075" y="2526"/>
              <a:ext cx="3639" cy="1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身临其境</a:t>
              </a:r>
              <a:endPara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震撼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开辟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日复一日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罕见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7310"/>
            <a:ext cx="1219200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13610" y="-131349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3867" y="6525"/>
                  <a:ext cx="17749" cy="904"/>
                  <a:chOff x="6001" y="6525"/>
                  <a:chExt cx="17749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001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9688" y="6525"/>
                    <a:ext cx="14062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Xu Jian and his team of wildlife photographers       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16</a:t>
                  </a:r>
                  <a:r>
                    <a:rPr kumimoji="0" lang="zh-CN" alt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徐健和他的野生动物摄影师们</a:t>
                  </a:r>
                  <a:endParaRPr kumimoji="0" lang="zh-CN" alt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lang="en-US" altLang="zh-CN" sz="4000" b="1" dirty="0">
                  <a:solidFill>
                    <a:srgbClr val="9F313C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你喜欢动物吗？你喜欢拍摄动物吗？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6831" y="2142490"/>
            <a:ext cx="4509134" cy="248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4300" y="-67377"/>
            <a:ext cx="12306299" cy="6934901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14301" y="-67378"/>
            <a:ext cx="12336781" cy="69349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195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雪豹这种动物正濒临消亡。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徐健的作品不太受欢迎。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IBE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的摄影师个个都是博物学家。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16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282" y="2127835"/>
            <a:ext cx="856648" cy="820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4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1600" y="9524"/>
            <a:ext cx="12293599" cy="6848476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01600" y="-9525"/>
            <a:ext cx="12293599" cy="71546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865501"/>
            <a:ext cx="11882755" cy="4459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中国青海，海拔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4500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米的山上，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头雪豹正在玩耍。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野生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动植物摄影师们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压抑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住兴奋，憋住气，全力拍摄雪豹。拍摄完毕，一回头，发现两只藏在山头的雪豹正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瞪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着眼睛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注视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着自己，大家相视而笑。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雪豹，这种皮毛上带着美丽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花斑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的大型猫科动物正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濒临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消亡，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换句话说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，在不久的将来我们很可能也见不到这种动物。而这些摄影师们是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致力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于保护野生物种，记录和展示中国生物多样性的“博物学家”。长期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风餐露宿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在山野，他们不但不觉得苦，反而感到无比的快乐。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请用重点词语复述故事：野生、压抑、瞪、注视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斑、濒临、换句话说、致力、风餐露宿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9700" y="-57151"/>
            <a:ext cx="12331699" cy="7010844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39700" y="-28577"/>
            <a:ext cx="12344081" cy="70108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徐健是摄影师中的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领袖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人物，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IBE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的创始人，他拿出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8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张照片，我认识大熊猫、金丝猴、耗牛和雪豹，另外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种辨认不出，据说，它们是藏狐、赤斑羚、藏羚羊和喜马拉雅旱獭。徐健说：“我们的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现状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是，人们能认识长颈鹿、大猩猩、河马，知道它们的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来历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，却不认识藏羚羊，大家对非洲的动物好像比对我们自己国家的动物更为熟悉。”徐健面带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苦涩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地说：“许多动植物，连一张清楚的照片都没有，大家不认识，怎么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指望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保护？更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严峻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的自然保护区的影响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空白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，很多特有物种，还没来得及为我们所了解，就消失了。”徐健和他的朋友曾苦苦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琢磨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，怎样为野生动物保护尽一份责任。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请用重点词语复述故事：领袖、现状、来历、苦涩、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指望、严峻、空白、琢磨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5878" y="-19052"/>
            <a:ext cx="12297877" cy="6962112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05878" y="-1"/>
            <a:ext cx="12310260" cy="71131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865496"/>
            <a:ext cx="12056110" cy="4551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他们不分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昼夜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地奔波，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渴望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拍出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足以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使人疯狂的照片，吸引大家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心甘情愿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地去购买，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以便支撑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他们深入野外的巨大开支，但摄影作品不是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畅销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书，摄影师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报酬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很低，这样的想法，几近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童话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于是徐健成立了社会企业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IBE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，为保护区、政府等各类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课题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提供服务，他们的工作室建立野生动植物影像库，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立体还原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一个地区的生态多样性。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IBE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的摄影师个个是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名副其实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的博物学家，不但有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高超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的摄影技术，还有非同一般的专业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素质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。他们分散在全国各地，徐健一发出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号召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，大家立刻聚在一起。实践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证实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，这种集合式工作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成效显著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用户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也很喜欢他们的作品。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50830"/>
            <a:ext cx="10240645" cy="11350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请用重点词语复述故事：昼夜、渴望、足以、心甘情愿、以便、支撑、</a:t>
            </a:r>
            <a:endParaRPr lang="en-US" altLang="zh-CN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畅销、报酬、童话、课题、立体、还原、高超、号召、证实、显著、用户</a:t>
            </a:r>
            <a:endParaRPr lang="zh-CN" altLang="en-US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11756" y="-38101"/>
            <a:ext cx="12403756" cy="697052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211755" y="-38101"/>
            <a:ext cx="12551342" cy="71300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108389"/>
            <a:ext cx="12056110" cy="3905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IBE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的作品带有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浓厚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的科考性质，每张照片都有详细的数据可供使用，比如精确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统计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的动物数量。一次在梅里雪山遇见大紫胸鹦鹉群，摄影师在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Photoshop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上一个一个地数，统计出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1500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只得精确数据，之后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权威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专家表示，这是有记录以来，近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30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年此地区出现的最大规模鹦鹉越冬群。拍摄同时，他们还进行物种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鉴别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、动物行为分析等。项目结束后，他们还会向当地保护区提交一份环境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评估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调查报告。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如今，徐健和他的</a:t>
            </a:r>
            <a:r>
              <a:rPr lang="zh-CN" altLang="en-US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队伍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天天在路上忙碌着。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29229"/>
            <a:ext cx="9950450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请用重点词语复述故事：浓厚、统计、权威、鉴别、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评估、队伍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徐健他们的工作是什么？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None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……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摄影师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None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博物学家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为什么大家对非洲生物的熟悉程度远远大于自己的国家？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影像空白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徐健他们以前希望自己为野生动物拍摄的照片可以怎样？结果呢？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吸引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购买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支撑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开支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3.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但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，几近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312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IBE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的工作内容和工作方式分别是什么？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提供服务，建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影像库，还原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en-US" altLang="zh-CN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分散，号召，聚在一起，集合石工作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为什么说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IBE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的作品带有浓厚的科考性质？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每张照片都有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可供使用，精确统计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，物种鉴别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动物行为分析，提交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调查报告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用所给的词语完成句子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736611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请在信封上写清地址，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以便邮递员准确投递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9610323" cy="6771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请在信封上写清地址，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。（以便）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8084264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他对中国非常了解，是个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名副其实的“中国通”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9700091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他对中国非常了解，是个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。（名副其实）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772519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很多年轻人都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渴望能从事一份自己喜爱的职业。</a:t>
            </a:r>
            <a:endParaRPr lang="zh-CN" altLang="en-US" sz="2800" b="1" u="sng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很多年轻人都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。（渴望）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560" y="2647950"/>
            <a:ext cx="2162474" cy="1566545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88161" y="4629150"/>
            <a:ext cx="253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雪豹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9856" y="2647951"/>
            <a:ext cx="2164820" cy="1566544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371215" y="4646930"/>
            <a:ext cx="253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赤斑羚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0283" y="2647950"/>
            <a:ext cx="2215183" cy="1567625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052185" y="4646930"/>
            <a:ext cx="253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喜马拉雅旱獭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7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77462" y="2647949"/>
            <a:ext cx="2227748" cy="1566545"/>
          </a:xfrm>
          <a:prstGeom prst="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839200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藏狐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5"/>
            <a:ext cx="8087987" cy="650240"/>
            <a:chOff x="3424" y="3426"/>
            <a:chExt cx="11391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看下列图片，熟悉相应的动物的名称。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用所给的词语完成句子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628890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这些事实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足以证明我说的话是正确的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7904728" cy="6771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这些事实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。（足以）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10238700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他从小就爱好写作，几十年来他一直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致力于写出一部传世名作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11814743" cy="580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他从小就爱好写作，几十年来他一直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。（致力于）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1059777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孩子长大后都忙于自己的工作，父母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有什么事根本指望不上他们。</a:t>
            </a:r>
            <a:endParaRPr lang="zh-CN" altLang="en-US" sz="2800" b="1" u="sng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孩子长大后都忙于自己的工作，父母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。（指望）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将下列句子及解释连线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96060" y="2516542"/>
            <a:ext cx="3952240" cy="3157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①他一个月的工资是我的三倍，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也就是说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②他所有的辛劳都是心甘情愿的，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换句话说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③他非名牌不穿，就是说，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④现在很多年轻人都是“月光族”，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也就是说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6329362" y="2501265"/>
            <a:ext cx="3370061" cy="316740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A.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到了月底，钱就都花光了。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B.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他一个月的工资相当于我三个月的。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C.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没有人强迫他。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D.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他只穿名牌，不是名牌不穿。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4729" y="2641600"/>
            <a:ext cx="8446335" cy="138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为了保护和宣传野生动物，徐健成立了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IBE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，专门为野生动物拍照，他们的作品不但摄影技术高超，还带有浓厚的科考性质。请参考练习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5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，把课文缩写成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400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0102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382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熟悉下列近义词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506094" y="2195973"/>
          <a:ext cx="11263630" cy="3944262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5423219"/>
                <a:gridCol w="5840411"/>
              </a:tblGrid>
              <a:tr h="5741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布告</a:t>
                      </a: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公告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恐吓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威胁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诞辰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生日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谅解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原谅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发布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公布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勉励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鼓励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范畴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范围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藐视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蔑视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挥霍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浪费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洽谈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协商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坚固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牢固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谦逊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谦虚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奖赏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奖励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区分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——</a:t>
                      </a: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Microsoft YaHei" panose="020B0503020204020204" charset="-122"/>
                          <a:cs typeface="+mn-cs"/>
                        </a:rPr>
                        <a:t>区别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Microsoft YaHei" panose="020B0503020204020204" charset="-122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第十六课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Lesson16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6308" y="2655376"/>
            <a:ext cx="2187318" cy="1521220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90066" y="4645640"/>
            <a:ext cx="253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大熊猫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9856" y="2655376"/>
            <a:ext cx="2164820" cy="1521221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371215" y="4646930"/>
            <a:ext cx="253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大紫胸鹦鹉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7276" y="2655375"/>
            <a:ext cx="2291108" cy="1521221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052185" y="4646930"/>
            <a:ext cx="253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藏羚羊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7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26195" y="2654935"/>
            <a:ext cx="2279015" cy="1521662"/>
          </a:xfrm>
          <a:prstGeom prst="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839200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耗牛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5"/>
            <a:ext cx="8087987" cy="650240"/>
            <a:chOff x="3424" y="3426"/>
            <a:chExt cx="11391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看下列图片，熟悉相应的动物的名称。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895" y="2235835"/>
            <a:ext cx="2166970" cy="2368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03" y="438502"/>
            <a:ext cx="906195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373" y="5240163"/>
            <a:ext cx="1158875" cy="8596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78" y="7546293"/>
            <a:ext cx="817245" cy="3874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4364990"/>
            <a:chOff x="264" y="2298"/>
            <a:chExt cx="8640" cy="6874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60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jiànbié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鉴别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to discern, to distinguish</a:t>
              </a:r>
              <a:endParaRPr lang="en-US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孔子认为智慧就是善于鉴别人物。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3.xml><?xml version="1.0" encoding="utf-8"?>
<p:tagLst xmlns:p="http://schemas.openxmlformats.org/presentationml/2006/main">
  <p:tag name="KSO_WM_SPECIAL_SOURCE" val="bdnull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ABLE_BEAUTIFY" val="smartTable{a3504bfe-9be4-4cbb-8cd9-10c76e4b185a}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PECIAL_SOURCE" val="bdnull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KSO_WM_UNIT_TABLE_BEAUTIFY" val="smartTable{a3504bfe-9be4-4cbb-8cd9-10c76e4b185a}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UNIT_TABLE_BEAUTIFY" val="smartTable{a3504bfe-9be4-4cbb-8cd9-10c76e4b185a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4.xml><?xml version="1.0" encoding="utf-8"?>
<p:tagLst xmlns:p="http://schemas.openxmlformats.org/presentationml/2006/main">
  <p:tag name="KSO_WM_SPECIAL_SOURCE" val="bdnull"/>
</p:tagLst>
</file>

<file path=ppt/tags/tag445.xml><?xml version="1.0" encoding="utf-8"?>
<p:tagLst xmlns:p="http://schemas.openxmlformats.org/presentationml/2006/main">
  <p:tag name="KSO_WM_UNIT_TABLE_BEAUTIFY" val="smartTable{ac5cdef5-b64f-45b7-a512-3dbb7f1231da}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10590</Words>
  <Application>WPS Presentation</Application>
  <PresentationFormat>宽屏</PresentationFormat>
  <Paragraphs>1316</Paragraphs>
  <Slides>74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100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Helvetica Light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1776</cp:revision>
  <dcterms:created xsi:type="dcterms:W3CDTF">2019-06-19T02:08:00Z</dcterms:created>
  <dcterms:modified xsi:type="dcterms:W3CDTF">2022-11-02T15:59:26Z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